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61" r:id="rId3"/>
    <p:sldId id="265" r:id="rId4"/>
    <p:sldId id="266" r:id="rId5"/>
    <p:sldId id="262" r:id="rId6"/>
    <p:sldId id="263" r:id="rId7"/>
    <p:sldId id="267" r:id="rId8"/>
    <p:sldId id="268" r:id="rId9"/>
    <p:sldId id="269" r:id="rId10"/>
    <p:sldId id="270" r:id="rId11"/>
    <p:sldId id="271" r:id="rId12"/>
    <p:sldId id="272" r:id="rId13"/>
    <p:sldId id="273" r:id="rId14"/>
    <p:sldId id="264" r:id="rId15"/>
    <p:sldId id="256" r:id="rId16"/>
    <p:sldId id="257" r:id="rId17"/>
    <p:sldId id="258" r:id="rId18"/>
    <p:sldId id="259" r:id="rId19"/>
    <p:sldId id="275" r:id="rId20"/>
    <p:sldId id="276" r:id="rId21"/>
    <p:sldId id="277" r:id="rId22"/>
    <p:sldId id="278" r:id="rId23"/>
    <p:sldId id="279" r:id="rId24"/>
    <p:sldId id="285" r:id="rId25"/>
    <p:sldId id="274" r:id="rId26"/>
    <p:sldId id="280" r:id="rId27"/>
    <p:sldId id="281" r:id="rId28"/>
    <p:sldId id="282" r:id="rId29"/>
    <p:sldId id="283" r:id="rId30"/>
    <p:sldId id="284"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12" autoAdjust="0"/>
    <p:restoredTop sz="94660"/>
  </p:normalViewPr>
  <p:slideViewPr>
    <p:cSldViewPr>
      <p:cViewPr varScale="1">
        <p:scale>
          <a:sx n="97" d="100"/>
          <a:sy n="97" d="100"/>
        </p:scale>
        <p:origin x="-390"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B77B23C8-A997-42D9-BA42-167CC2781D17}" type="datetimeFigureOut">
              <a:rPr lang="en-US" smtClean="0"/>
              <a:pPr/>
              <a:t>9/17/2010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C595EF34-8AE1-4A9C-84E5-ED2DD63E8600}" type="slidenum">
              <a:rPr lang="en-AU" smtClean="0"/>
              <a:pPr/>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B77B23C8-A997-42D9-BA42-167CC2781D17}" type="datetimeFigureOut">
              <a:rPr lang="en-US" smtClean="0"/>
              <a:pPr/>
              <a:t>9/17/2010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C595EF34-8AE1-4A9C-84E5-ED2DD63E8600}" type="slidenum">
              <a:rPr lang="en-AU" smtClean="0"/>
              <a:pPr/>
              <a:t>‹#›</a:t>
            </a:fld>
            <a:endParaRPr lang="en-A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B77B23C8-A997-42D9-BA42-167CC2781D17}" type="datetimeFigureOut">
              <a:rPr lang="en-US" smtClean="0"/>
              <a:pPr/>
              <a:t>9/17/2010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C595EF34-8AE1-4A9C-84E5-ED2DD63E8600}" type="slidenum">
              <a:rPr lang="en-AU" smtClean="0"/>
              <a:pPr/>
              <a:t>‹#›</a:t>
            </a:fld>
            <a:endParaRPr lang="en-A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B77B23C8-A997-42D9-BA42-167CC2781D17}" type="datetimeFigureOut">
              <a:rPr lang="en-US" smtClean="0"/>
              <a:pPr/>
              <a:t>9/17/2010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C595EF34-8AE1-4A9C-84E5-ED2DD63E8600}" type="slidenum">
              <a:rPr lang="en-AU" smtClean="0"/>
              <a:pPr/>
              <a:t>‹#›</a:t>
            </a:fld>
            <a:endParaRPr lang="en-A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77B23C8-A997-42D9-BA42-167CC2781D17}" type="datetimeFigureOut">
              <a:rPr lang="en-US" smtClean="0"/>
              <a:pPr/>
              <a:t>9/17/2010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C595EF34-8AE1-4A9C-84E5-ED2DD63E8600}" type="slidenum">
              <a:rPr lang="en-AU" smtClean="0"/>
              <a:pPr/>
              <a:t>‹#›</a:t>
            </a:fld>
            <a:endParaRPr lang="en-A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77B23C8-A997-42D9-BA42-167CC2781D17}" type="datetimeFigureOut">
              <a:rPr lang="en-US" smtClean="0"/>
              <a:pPr/>
              <a:t>9/17/2010</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C595EF34-8AE1-4A9C-84E5-ED2DD63E8600}" type="slidenum">
              <a:rPr lang="en-AU" smtClean="0"/>
              <a:pPr/>
              <a:t>‹#›</a:t>
            </a:fld>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B77B23C8-A997-42D9-BA42-167CC2781D17}" type="datetimeFigureOut">
              <a:rPr lang="en-US" smtClean="0"/>
              <a:pPr/>
              <a:t>9/17/2010</a:t>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C595EF34-8AE1-4A9C-84E5-ED2DD63E8600}" type="slidenum">
              <a:rPr lang="en-AU" smtClean="0"/>
              <a:pPr/>
              <a:t>‹#›</a:t>
            </a:fld>
            <a:endParaRPr lang="en-A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B77B23C8-A997-42D9-BA42-167CC2781D17}" type="datetimeFigureOut">
              <a:rPr lang="en-US" smtClean="0"/>
              <a:pPr/>
              <a:t>9/17/2010</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C595EF34-8AE1-4A9C-84E5-ED2DD63E8600}" type="slidenum">
              <a:rPr lang="en-AU" smtClean="0"/>
              <a:pPr/>
              <a:t>‹#›</a:t>
            </a:fld>
            <a:endParaRPr lang="en-A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7B23C8-A997-42D9-BA42-167CC2781D17}" type="datetimeFigureOut">
              <a:rPr lang="en-US" smtClean="0"/>
              <a:pPr/>
              <a:t>9/17/2010</a:t>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C595EF34-8AE1-4A9C-84E5-ED2DD63E8600}" type="slidenum">
              <a:rPr lang="en-AU" smtClean="0"/>
              <a:pPr/>
              <a:t>‹#›</a:t>
            </a:fld>
            <a:endParaRPr lang="en-A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7B23C8-A997-42D9-BA42-167CC2781D17}" type="datetimeFigureOut">
              <a:rPr lang="en-US" smtClean="0"/>
              <a:pPr/>
              <a:t>9/17/2010</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C595EF34-8AE1-4A9C-84E5-ED2DD63E8600}" type="slidenum">
              <a:rPr lang="en-AU" smtClean="0"/>
              <a:pPr/>
              <a:t>‹#›</a:t>
            </a:fld>
            <a:endParaRPr lang="en-A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7B23C8-A997-42D9-BA42-167CC2781D17}" type="datetimeFigureOut">
              <a:rPr lang="en-US" smtClean="0"/>
              <a:pPr/>
              <a:t>9/17/2010</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C595EF34-8AE1-4A9C-84E5-ED2DD63E8600}" type="slidenum">
              <a:rPr lang="en-AU" smtClean="0"/>
              <a:pPr/>
              <a:t>‹#›</a:t>
            </a:fld>
            <a:endParaRPr lang="en-A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7B23C8-A997-42D9-BA42-167CC2781D17}" type="datetimeFigureOut">
              <a:rPr lang="en-US" smtClean="0"/>
              <a:pPr/>
              <a:t>9/17/2010</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95EF34-8AE1-4A9C-84E5-ED2DD63E8600}"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3.png"/><Relationship Id="rId3" Type="http://schemas.openxmlformats.org/officeDocument/2006/relationships/image" Target="../media/image34.gif"/><Relationship Id="rId7" Type="http://schemas.openxmlformats.org/officeDocument/2006/relationships/image" Target="../media/image38.png"/><Relationship Id="rId12" Type="http://schemas.openxmlformats.org/officeDocument/2006/relationships/image" Target="../media/image42.png"/><Relationship Id="rId2" Type="http://schemas.openxmlformats.org/officeDocument/2006/relationships/image" Target="../media/image33.png"/><Relationship Id="rId1" Type="http://schemas.openxmlformats.org/officeDocument/2006/relationships/slideLayout" Target="../slideLayouts/slideLayout1.xml"/><Relationship Id="rId6" Type="http://schemas.openxmlformats.org/officeDocument/2006/relationships/image" Target="../media/image37.jpeg"/><Relationship Id="rId11" Type="http://schemas.openxmlformats.org/officeDocument/2006/relationships/image" Target="../media/image41.png"/><Relationship Id="rId5" Type="http://schemas.openxmlformats.org/officeDocument/2006/relationships/image" Target="../media/image36.jpeg"/><Relationship Id="rId10" Type="http://schemas.openxmlformats.org/officeDocument/2006/relationships/image" Target="../media/image40.gif"/><Relationship Id="rId4" Type="http://schemas.openxmlformats.org/officeDocument/2006/relationships/image" Target="../media/image35.jpeg"/><Relationship Id="rId9" Type="http://schemas.openxmlformats.org/officeDocument/2006/relationships/hyperlink" Target="http://www.animationlibrary.com/animation/29835/Fire_sun/"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image" Target="../media/image44.png"/><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7.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s>
</file>

<file path=ppt/slides/_rels/slide1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en.wikipedia.org/wiki/Arctic_methane_release" TargetMode="External"/><Relationship Id="rId3" Type="http://schemas.openxmlformats.org/officeDocument/2006/relationships/hyperlink" Target="http://www.marinebiology.org/coralbleaching.htm" TargetMode="External"/><Relationship Id="rId7" Type="http://schemas.openxmlformats.org/officeDocument/2006/relationships/hyperlink" Target="http://en.wikipedia.org/wiki/Arctic_shrinkage" TargetMode="External"/><Relationship Id="rId2" Type="http://schemas.openxmlformats.org/officeDocument/2006/relationships/hyperlink" Target="http://wwf.panda.org/about_our_earth/aboutcc/problems/impacts/species/" TargetMode="External"/><Relationship Id="rId1" Type="http://schemas.openxmlformats.org/officeDocument/2006/relationships/slideLayout" Target="../slideLayouts/slideLayout2.xml"/><Relationship Id="rId6" Type="http://schemas.openxmlformats.org/officeDocument/2006/relationships/hyperlink" Target="http://en.wikipedia.org/wiki/Arctic" TargetMode="External"/><Relationship Id="rId5" Type="http://schemas.openxmlformats.org/officeDocument/2006/relationships/hyperlink" Target="http://www.nrdc.org/globalwarming/qthinice.asp" TargetMode="External"/><Relationship Id="rId4" Type="http://schemas.openxmlformats.org/officeDocument/2006/relationships/hyperlink" Target="http://en.wikipedia.org/wiki/Coral_bleaching" TargetMode="External"/><Relationship Id="rId9" Type="http://schemas.openxmlformats.org/officeDocument/2006/relationships/hyperlink" Target="http://nsidc.org/arcticseaicenews/" TargetMode="External"/></Relationships>
</file>

<file path=ppt/slides/_rels/slide27.xml.rels><?xml version="1.0" encoding="UTF-8" standalone="yes"?>
<Relationships xmlns="http://schemas.openxmlformats.org/package/2006/relationships"><Relationship Id="rId8" Type="http://schemas.openxmlformats.org/officeDocument/2006/relationships/hyperlink" Target="http://www.daff.gov.au/aqis/quarantine/pests-diseases/forests-timber/pine-beetle" TargetMode="External"/><Relationship Id="rId3" Type="http://schemas.openxmlformats.org/officeDocument/2006/relationships/hyperlink" Target="http://www.indybay.org/newsitems/2009/02/12/18569645.php" TargetMode="External"/><Relationship Id="rId7" Type="http://schemas.openxmlformats.org/officeDocument/2006/relationships/hyperlink" Target="http://www.pc.gc.ca/apprendre-learn/prof/sub/mpb-ddp/page3_e.asp" TargetMode="External"/><Relationship Id="rId2" Type="http://schemas.openxmlformats.org/officeDocument/2006/relationships/hyperlink" Target="http://nakedmaninthetree.wordpress.com/2009/05/18/our-oceans/oceanacid/" TargetMode="External"/><Relationship Id="rId1" Type="http://schemas.openxmlformats.org/officeDocument/2006/relationships/slideLayout" Target="../slideLayouts/slideLayout2.xml"/><Relationship Id="rId6" Type="http://schemas.openxmlformats.org/officeDocument/2006/relationships/hyperlink" Target="http://earthtrends.wri.org/updates/node/245" TargetMode="External"/><Relationship Id="rId5" Type="http://schemas.openxmlformats.org/officeDocument/2006/relationships/hyperlink" Target="http://www.rockymountainnews.com/news/2008/jan/15/beetle-infestation-get-much-worse/" TargetMode="External"/><Relationship Id="rId4" Type="http://schemas.openxmlformats.org/officeDocument/2006/relationships/hyperlink" Target="http://en.wikipedia.org/wiki/Ocean_acidification" TargetMode="External"/><Relationship Id="rId9" Type="http://schemas.openxmlformats.org/officeDocument/2006/relationships/hyperlink" Target="http://en.wikipedia.org/wiki/Mountain_pine_beetle"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www.nature.com/nature/journal/v443/n7107/abs/nature05040.html" TargetMode="External"/><Relationship Id="rId7" Type="http://schemas.openxmlformats.org/officeDocument/2006/relationships/hyperlink" Target="http://arcticstudies.pbworks.com/Tundra" TargetMode="External"/><Relationship Id="rId2" Type="http://schemas.openxmlformats.org/officeDocument/2006/relationships/hyperlink" Target="http://www.livescience.com/environment/080327-smallpox-corpses.html" TargetMode="External"/><Relationship Id="rId1" Type="http://schemas.openxmlformats.org/officeDocument/2006/relationships/slideLayout" Target="../slideLayouts/slideLayout2.xml"/><Relationship Id="rId6" Type="http://schemas.openxmlformats.org/officeDocument/2006/relationships/hyperlink" Target="http://www.agu.org/pubs/crossref/1997/97GL00071.shtml" TargetMode="External"/><Relationship Id="rId5" Type="http://schemas.openxmlformats.org/officeDocument/2006/relationships/hyperlink" Target="http://www.planetextinction.com/planet_extinction_permafrost.htm" TargetMode="External"/><Relationship Id="rId4" Type="http://schemas.openxmlformats.org/officeDocument/2006/relationships/hyperlink" Target="http://www.aph.gov.au/library/pubs/ClimateChange/effects/effects.htm"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www.thewe.cc/weplanet/news/water/dramatic_melt_in_arctic_icecape.htm" TargetMode="External"/><Relationship Id="rId7" Type="http://schemas.openxmlformats.org/officeDocument/2006/relationships/hyperlink" Target="http://arcticstudies.pbworks.com/Tundra" TargetMode="External"/><Relationship Id="rId2" Type="http://schemas.openxmlformats.org/officeDocument/2006/relationships/hyperlink" Target="http://www.unep-wcmc.org/climate/history.aspx" TargetMode="External"/><Relationship Id="rId1" Type="http://schemas.openxmlformats.org/officeDocument/2006/relationships/slideLayout" Target="../slideLayouts/slideLayout2.xml"/><Relationship Id="rId6" Type="http://schemas.openxmlformats.org/officeDocument/2006/relationships/hyperlink" Target="http://csfs.colostate.edu/pages/mountain-pine-beetle.html" TargetMode="External"/><Relationship Id="rId5" Type="http://schemas.openxmlformats.org/officeDocument/2006/relationships/hyperlink" Target="http://en.wikipedia.org/wiki/Ocean_acidification" TargetMode="External"/><Relationship Id="rId4" Type="http://schemas.openxmlformats.org/officeDocument/2006/relationships/hyperlink" Target="http://www.nrdc.org/globalwarming/qthinice.as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skepticalscience.com/Arctic-sea-ice-melt-natural-or-man-made.html" TargetMode="External"/><Relationship Id="rId2" Type="http://schemas.openxmlformats.org/officeDocument/2006/relationships/hyperlink" Target="http://www.reef.edu.au/ohg/res-pic/HG%20papers/Hoegh-Guldberg%201999.pdf" TargetMode="External"/><Relationship Id="rId1" Type="http://schemas.openxmlformats.org/officeDocument/2006/relationships/slideLayout" Target="../slideLayouts/slideLayout2.xml"/><Relationship Id="rId6" Type="http://schemas.openxmlformats.org/officeDocument/2006/relationships/hyperlink" Target="http://politicalclimate.wordpress.com/2010/06/21/ocean-acidification-climate-bill-skirmishes-pt-2/" TargetMode="External"/><Relationship Id="rId5" Type="http://schemas.openxmlformats.org/officeDocument/2006/relationships/hyperlink" Target="http://infestation.film.bigbestmovie.com/montanasthirtyyearmountainpinebeetleinfestation/" TargetMode="External"/><Relationship Id="rId4" Type="http://schemas.openxmlformats.org/officeDocument/2006/relationships/hyperlink" Target="http://nsidc.org/arcticseaicenews/"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jpeg"/><Relationship Id="rId3" Type="http://schemas.openxmlformats.org/officeDocument/2006/relationships/image" Target="../media/image8.jpe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214282" y="1142984"/>
            <a:ext cx="8501090" cy="1143008"/>
          </a:xfrm>
          <a:prstGeom prst="rect">
            <a:avLst/>
          </a:prstGeom>
          <a:noFill/>
          <a:ln w="9525">
            <a:noFill/>
            <a:miter lim="800000"/>
            <a:headEnd/>
            <a:tailEnd/>
          </a:ln>
          <a:effectLst/>
        </p:spPr>
      </p:pic>
      <p:pic>
        <p:nvPicPr>
          <p:cNvPr id="5" name="Picture 4"/>
          <p:cNvPicPr>
            <a:picLocks noChangeAspect="1" noChangeArrowheads="1"/>
          </p:cNvPicPr>
          <p:nvPr/>
        </p:nvPicPr>
        <p:blipFill>
          <a:blip r:embed="rId3" cstate="print"/>
          <a:srcRect/>
          <a:stretch>
            <a:fillRect/>
          </a:stretch>
        </p:blipFill>
        <p:spPr bwMode="auto">
          <a:xfrm>
            <a:off x="0" y="2500306"/>
            <a:ext cx="8968130" cy="378621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4043362" cy="4525963"/>
          </a:xfrm>
        </p:spPr>
        <p:txBody>
          <a:bodyPr/>
          <a:lstStyle/>
          <a:p>
            <a:r>
              <a:rPr lang="en-AU" b="1" i="1" u="sng" dirty="0" smtClean="0"/>
              <a:t>Ocean acidification</a:t>
            </a:r>
            <a:endParaRPr lang="en-AU" dirty="0" smtClean="0"/>
          </a:p>
          <a:p>
            <a:r>
              <a:rPr lang="en-AU" dirty="0" smtClean="0"/>
              <a:t>The first occurrence of ocean acidification has occurred during the 1900</a:t>
            </a:r>
          </a:p>
          <a:p>
            <a:endParaRPr lang="en-AU" dirty="0"/>
          </a:p>
        </p:txBody>
      </p:sp>
      <p:pic>
        <p:nvPicPr>
          <p:cNvPr id="32770" name="Picture 4"/>
          <p:cNvPicPr>
            <a:picLocks noChangeAspect="1" noChangeArrowheads="1"/>
          </p:cNvPicPr>
          <p:nvPr/>
        </p:nvPicPr>
        <p:blipFill>
          <a:blip r:embed="rId2" cstate="print"/>
          <a:srcRect/>
          <a:stretch>
            <a:fillRect/>
          </a:stretch>
        </p:blipFill>
        <p:spPr bwMode="auto">
          <a:xfrm>
            <a:off x="4357686" y="2285992"/>
            <a:ext cx="4248140" cy="1910237"/>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3829048" cy="4525963"/>
          </a:xfrm>
        </p:spPr>
        <p:txBody>
          <a:bodyPr>
            <a:normAutofit fontScale="92500"/>
          </a:bodyPr>
          <a:lstStyle/>
          <a:p>
            <a:r>
              <a:rPr lang="en-AU" b="1" i="1" u="sng" dirty="0" smtClean="0"/>
              <a:t>Thawing of the tundra</a:t>
            </a:r>
            <a:endParaRPr lang="en-AU" dirty="0" smtClean="0"/>
          </a:p>
          <a:p>
            <a:r>
              <a:rPr lang="en-AU" dirty="0" smtClean="0"/>
              <a:t>The first occurrence of thawing of the permafrost and its release of methane into the atmosphere occurred during the 1980’s</a:t>
            </a:r>
          </a:p>
          <a:p>
            <a:endParaRPr lang="en-AU" dirty="0"/>
          </a:p>
        </p:txBody>
      </p:sp>
      <p:pic>
        <p:nvPicPr>
          <p:cNvPr id="33794" name="Picture 2"/>
          <p:cNvPicPr>
            <a:picLocks noChangeAspect="1" noChangeArrowheads="1"/>
          </p:cNvPicPr>
          <p:nvPr/>
        </p:nvPicPr>
        <p:blipFill>
          <a:blip r:embed="rId2" cstate="print"/>
          <a:srcRect/>
          <a:stretch>
            <a:fillRect/>
          </a:stretch>
        </p:blipFill>
        <p:spPr bwMode="auto">
          <a:xfrm>
            <a:off x="4286248" y="2285992"/>
            <a:ext cx="4438650" cy="2524125"/>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i="1" u="sng" dirty="0" smtClean="0"/>
              <a:t>The processes and reasons of the effects to ecosystems and habitats</a:t>
            </a:r>
            <a:br>
              <a:rPr lang="en-AU" b="1" i="1" u="sng" dirty="0" smtClean="0"/>
            </a:br>
            <a:endParaRPr lang="en-AU" dirty="0"/>
          </a:p>
        </p:txBody>
      </p:sp>
      <p:sp>
        <p:nvSpPr>
          <p:cNvPr id="3" name="Content Placeholder 2"/>
          <p:cNvSpPr>
            <a:spLocks noGrp="1"/>
          </p:cNvSpPr>
          <p:nvPr>
            <p:ph idx="1"/>
          </p:nvPr>
        </p:nvSpPr>
        <p:spPr>
          <a:xfrm>
            <a:off x="457200" y="1600200"/>
            <a:ext cx="8258204" cy="4900634"/>
          </a:xfrm>
        </p:spPr>
        <p:txBody>
          <a:bodyPr>
            <a:normAutofit fontScale="40000" lnSpcReduction="20000"/>
          </a:bodyPr>
          <a:lstStyle/>
          <a:p>
            <a:r>
              <a:rPr lang="en-AU" b="1" i="1" u="sng" dirty="0" smtClean="0"/>
              <a:t>Coral Bleaching</a:t>
            </a:r>
            <a:endParaRPr lang="en-AU" dirty="0" smtClean="0"/>
          </a:p>
          <a:p>
            <a:r>
              <a:rPr lang="en-AU" dirty="0" smtClean="0"/>
              <a:t>The cause of coral bleaching is due to the rising average temperatures of the sea. Corals are made up of organisms called polys that secrete calcium carbonate which makes the skeleton of the coral. In these coral live these pigmented protozoan called zooxanthellae which gives the coral its colour and it supplies the coral with energy because the zooxanthellae creates energy glucose form photosynthesis. For the help of giving the coral colour and energy, the zooxanthellae has a place to live in and to be sheltered from predators. Rising sea temperatures have unsettled this mutualistic symbiotic relationship resulting in the whitening or bleaching of the coral. </a:t>
            </a:r>
            <a:br>
              <a:rPr lang="en-AU" dirty="0" smtClean="0"/>
            </a:br>
            <a:r>
              <a:rPr lang="en-AU" dirty="0" smtClean="0"/>
              <a:t/>
            </a:r>
            <a:br>
              <a:rPr lang="en-AU" dirty="0" smtClean="0"/>
            </a:br>
            <a:r>
              <a:rPr lang="en-AU" dirty="0" smtClean="0"/>
              <a:t>The zooxanthellae have a low threshold or niche towards change in temperature of its external environment. Through the changing sea temperatures, this organism isn't able to cope with this change and it simply dies or it has to move to more suitable areas. Without the zooxanthellae supplying the coral with colour and energy, the coral starts to loss its colour, and then the bleaching occurs with the rate depending on the size of the coral. The skeleton of the coral is exposed and sometime later it dies.  </a:t>
            </a:r>
          </a:p>
          <a:p>
            <a:r>
              <a:rPr lang="en-AU" b="1" i="1" u="sng" dirty="0" smtClean="0"/>
              <a:t>Ocean Acidification</a:t>
            </a:r>
            <a:endParaRPr lang="en-AU" dirty="0" smtClean="0"/>
          </a:p>
          <a:p>
            <a:r>
              <a:rPr lang="en-AU" dirty="0" smtClean="0"/>
              <a:t>The oceans have long been a great help against the rising concentration of carbon dioxide into the atmosphere. With even more emissions of these greenhouse gases, the ocean is absorbing even more or being precipitated into the ocean which is causing problems. Man made carbon pollutions have started this trend affecting the carbon dioxide in the atmosphere the process of carbon dioxide being dissolved into the seas has become carbonic acid. The carbonic acid has a great effect on calcifying organisms or simply aquatic animals with shells or an exoskeleton like coral reefs and crustaceans causing the effect of calcification.      </a:t>
            </a:r>
          </a:p>
          <a:p>
            <a:r>
              <a:rPr lang="en-AU" b="1" i="1" u="sng" dirty="0" smtClean="0"/>
              <a:t>Thawing of the permafrost</a:t>
            </a:r>
            <a:endParaRPr lang="en-AU" dirty="0" smtClean="0"/>
          </a:p>
          <a:p>
            <a:r>
              <a:rPr lang="en-AU" dirty="0" smtClean="0"/>
              <a:t>Permafrost or permanently frozen subsoil has been thawing out due to climate change but more specific the rising atmospheric temperatures global warming. The thawed permafrost of the tundra an environment of low growing plants and cold temperatures and under frozen lakes that have thawed leaving on the bed vegetation that organisms ate which produced and released pockets of methane gas, a greenhouse gas into the atmosphere. The other problem is the kind of structures that support themselves on top of permafrost like roads and houses. If there is a significant amount of thawing under these structures, it would cause sinkholes then the structures would eventually collapsed or be in the process of being unstable and unusable.</a:t>
            </a:r>
            <a:endParaRPr lang="en-A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47500" lnSpcReduction="20000"/>
          </a:bodyPr>
          <a:lstStyle/>
          <a:p>
            <a:r>
              <a:rPr lang="en-AU" b="1" i="1" u="sng" dirty="0" smtClean="0"/>
              <a:t>Melting of Arctic polar ice</a:t>
            </a:r>
            <a:r>
              <a:rPr lang="en-AU" dirty="0" smtClean="0"/>
              <a:t>  </a:t>
            </a:r>
          </a:p>
          <a:p>
            <a:r>
              <a:rPr lang="en-AU" dirty="0" smtClean="0"/>
              <a:t>The polar ice in the Arctic like ice sheets, icebergs and thick ice have either cracked, chipped off and/or starting to melt. The warmer conditions have caused this polar ice to melt thus causing a rise in the sea levels. Other problems associating with it is the release of methane, that of similarity to permafrost into the environment, the shrinking of ice and icebergs and the retreating of glaciers. With ice melting away, the organisms that call this place home are affected because melting ice is fresh water and if that is mixed with the sea water then certain organisms can be affected. Also organisms that live in fresh water are also affected by the contamination of salt water. With more ice being melted, there is less reflection of heat from the sun accelerating the melting process even faster.  </a:t>
            </a:r>
            <a:br>
              <a:rPr lang="en-AU" dirty="0" smtClean="0"/>
            </a:br>
            <a:r>
              <a:rPr lang="en-AU" dirty="0" smtClean="0"/>
              <a:t/>
            </a:r>
            <a:br>
              <a:rPr lang="en-AU" dirty="0" smtClean="0"/>
            </a:br>
            <a:r>
              <a:rPr lang="en-AU" b="1" i="1" u="sng" dirty="0" smtClean="0"/>
              <a:t>Mountain Pine Beetle Infestation</a:t>
            </a:r>
            <a:br>
              <a:rPr lang="en-AU" b="1" i="1" u="sng" dirty="0" smtClean="0"/>
            </a:br>
            <a:r>
              <a:rPr lang="en-AU" b="1" i="1" u="sng" dirty="0" smtClean="0"/>
              <a:t/>
            </a:r>
            <a:br>
              <a:rPr lang="en-AU" b="1" i="1" u="sng" dirty="0" smtClean="0"/>
            </a:br>
            <a:r>
              <a:rPr lang="en-AU" dirty="0" smtClean="0"/>
              <a:t>Mountain pine beetles live in cold climate of the forest of Northern America from Mexico to central British Columbia which suits them but the ever increasing atmospheric temperatures have cause these insects to migrate somewhere more suitable for them to live, find food and reproduce. The new areas that they have inhabited are being under sieged by them. These bugs bore into the trees of spruce in which they live in and lay their eggs. The tree’s natural defence is to secrete its own resin but the beetles carry the blue strain fungi and if the fungi is starting to grow on the bore hole then it stops the resin response The tree’s phloem layer and vascular tissue are damaged thus stopping the flow of nutrients and water in the tree. Older trees start to die first then the living trees are succumbed and the colours of the tree become red.      </a:t>
            </a:r>
          </a:p>
          <a:p>
            <a:endParaRPr lang="en-A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0"/>
            <a:ext cx="4429124" cy="3326993"/>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4429124" y="0"/>
            <a:ext cx="4714876" cy="3383304"/>
          </a:xfrm>
          <a:prstGeom prst="rect">
            <a:avLst/>
          </a:prstGeom>
          <a:noFill/>
          <a:ln w="9525">
            <a:noFill/>
            <a:miter lim="800000"/>
            <a:headEnd/>
            <a:tailEnd/>
          </a:ln>
          <a:effectLst/>
        </p:spPr>
      </p:pic>
      <p:sp>
        <p:nvSpPr>
          <p:cNvPr id="6" name="TextBox 5"/>
          <p:cNvSpPr txBox="1"/>
          <p:nvPr/>
        </p:nvSpPr>
        <p:spPr>
          <a:xfrm>
            <a:off x="4714876" y="214290"/>
            <a:ext cx="1857388" cy="923330"/>
          </a:xfrm>
          <a:prstGeom prst="rect">
            <a:avLst/>
          </a:prstGeom>
          <a:noFill/>
        </p:spPr>
        <p:txBody>
          <a:bodyPr wrap="square" rtlCol="0">
            <a:spAutoFit/>
          </a:bodyPr>
          <a:lstStyle/>
          <a:p>
            <a:r>
              <a:rPr lang="en-AU" dirty="0" smtClean="0"/>
              <a:t>Protozoan zooxanthellae</a:t>
            </a:r>
          </a:p>
          <a:p>
            <a:endParaRPr lang="en-AU" dirty="0"/>
          </a:p>
        </p:txBody>
      </p:sp>
      <p:pic>
        <p:nvPicPr>
          <p:cNvPr id="7" name="Picture 6"/>
          <p:cNvPicPr/>
          <p:nvPr/>
        </p:nvPicPr>
        <p:blipFill>
          <a:blip r:embed="rId4" cstate="print"/>
          <a:srcRect/>
          <a:stretch>
            <a:fillRect/>
          </a:stretch>
        </p:blipFill>
        <p:spPr bwMode="auto">
          <a:xfrm>
            <a:off x="0" y="3500438"/>
            <a:ext cx="9144000" cy="3357562"/>
          </a:xfrm>
          <a:prstGeom prst="rect">
            <a:avLst/>
          </a:prstGeom>
          <a:noFill/>
          <a:ln w="9525">
            <a:noFill/>
            <a:miter lim="800000"/>
            <a:headEnd/>
            <a:tailEnd/>
          </a:ln>
          <a:effectLst/>
        </p:spPr>
      </p:pic>
      <p:pic>
        <p:nvPicPr>
          <p:cNvPr id="1028" name="Picture 4"/>
          <p:cNvPicPr>
            <a:picLocks noChangeAspect="1" noChangeArrowheads="1"/>
          </p:cNvPicPr>
          <p:nvPr/>
        </p:nvPicPr>
        <p:blipFill>
          <a:blip r:embed="rId5" cstate="print"/>
          <a:srcRect/>
          <a:stretch>
            <a:fillRect/>
          </a:stretch>
        </p:blipFill>
        <p:spPr bwMode="auto">
          <a:xfrm>
            <a:off x="4286248" y="3571876"/>
            <a:ext cx="575072" cy="3286124"/>
          </a:xfrm>
          <a:prstGeom prst="rect">
            <a:avLst/>
          </a:prstGeom>
          <a:noFill/>
          <a:ln w="9525">
            <a:noFill/>
            <a:miter lim="800000"/>
            <a:headEnd/>
            <a:tailEnd/>
          </a:ln>
          <a:effectLst/>
        </p:spPr>
      </p:pic>
      <p:pic>
        <p:nvPicPr>
          <p:cNvPr id="1029" name="Picture 5"/>
          <p:cNvPicPr>
            <a:picLocks noChangeAspect="1" noChangeArrowheads="1"/>
          </p:cNvPicPr>
          <p:nvPr/>
        </p:nvPicPr>
        <p:blipFill>
          <a:blip r:embed="rId6" cstate="print"/>
          <a:srcRect/>
          <a:stretch>
            <a:fillRect/>
          </a:stretch>
        </p:blipFill>
        <p:spPr bwMode="auto">
          <a:xfrm>
            <a:off x="4429124" y="5643578"/>
            <a:ext cx="285752" cy="214626"/>
          </a:xfrm>
          <a:prstGeom prst="rect">
            <a:avLst/>
          </a:prstGeom>
          <a:noFill/>
          <a:ln w="9525">
            <a:noFill/>
            <a:miter lim="800000"/>
            <a:headEnd/>
            <a:tailEnd/>
          </a:ln>
          <a:effectLst/>
        </p:spPr>
      </p:pic>
      <p:pic>
        <p:nvPicPr>
          <p:cNvPr id="1030" name="Picture 6"/>
          <p:cNvPicPr>
            <a:picLocks noChangeAspect="1" noChangeArrowheads="1"/>
          </p:cNvPicPr>
          <p:nvPr/>
        </p:nvPicPr>
        <p:blipFill>
          <a:blip r:embed="rId7" cstate="print"/>
          <a:srcRect/>
          <a:stretch>
            <a:fillRect/>
          </a:stretch>
        </p:blipFill>
        <p:spPr bwMode="auto">
          <a:xfrm>
            <a:off x="1285852" y="4857760"/>
            <a:ext cx="404804" cy="261932"/>
          </a:xfrm>
          <a:prstGeom prst="rect">
            <a:avLst/>
          </a:prstGeom>
          <a:noFill/>
          <a:ln w="9525">
            <a:noFill/>
            <a:miter lim="800000"/>
            <a:headEnd/>
            <a:tailEnd/>
          </a:ln>
          <a:effectLst/>
        </p:spPr>
      </p:pic>
      <p:pic>
        <p:nvPicPr>
          <p:cNvPr id="1031" name="Picture 7"/>
          <p:cNvPicPr>
            <a:picLocks noChangeAspect="1" noChangeArrowheads="1"/>
          </p:cNvPicPr>
          <p:nvPr/>
        </p:nvPicPr>
        <p:blipFill>
          <a:blip r:embed="rId8" cstate="print"/>
          <a:srcRect/>
          <a:stretch>
            <a:fillRect/>
          </a:stretch>
        </p:blipFill>
        <p:spPr bwMode="auto">
          <a:xfrm>
            <a:off x="1643042" y="4429132"/>
            <a:ext cx="476242" cy="189102"/>
          </a:xfrm>
          <a:prstGeom prst="rect">
            <a:avLst/>
          </a:prstGeom>
          <a:noFill/>
          <a:ln w="9525">
            <a:noFill/>
            <a:miter lim="800000"/>
            <a:headEnd/>
            <a:tailEnd/>
          </a:ln>
          <a:effectLst/>
        </p:spPr>
      </p:pic>
      <p:pic>
        <p:nvPicPr>
          <p:cNvPr id="1032" name="Picture 8"/>
          <p:cNvPicPr>
            <a:picLocks noChangeAspect="1" noChangeArrowheads="1"/>
          </p:cNvPicPr>
          <p:nvPr/>
        </p:nvPicPr>
        <p:blipFill>
          <a:blip r:embed="rId7" cstate="print"/>
          <a:srcRect/>
          <a:stretch>
            <a:fillRect/>
          </a:stretch>
        </p:blipFill>
        <p:spPr bwMode="auto">
          <a:xfrm>
            <a:off x="2357422" y="4714884"/>
            <a:ext cx="404804" cy="26193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0 -3.23774E-7 L 0 -0.10731 " pathEditMode="relative" rAng="0" ptsTypes="AA">
                                      <p:cBhvr>
                                        <p:cTn id="6" dur="2000" fill="hold"/>
                                        <p:tgtEl>
                                          <p:spTgt spid="1029"/>
                                        </p:tgtEl>
                                        <p:attrNameLst>
                                          <p:attrName>ppt_x</p:attrName>
                                          <p:attrName>ppt_y</p:attrName>
                                        </p:attrNameLst>
                                      </p:cBhvr>
                                      <p:rCtr x="0" y="-54"/>
                                    </p:animMotion>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nodeType="clickEffect">
                                  <p:stCondLst>
                                    <p:cond delay="0"/>
                                  </p:stCondLst>
                                  <p:childTnLst>
                                    <p:anim calcmode="lin" valueType="num">
                                      <p:cBhvr additive="base">
                                        <p:cTn id="10" dur="500"/>
                                        <p:tgtEl>
                                          <p:spTgt spid="1030"/>
                                        </p:tgtEl>
                                        <p:attrNameLst>
                                          <p:attrName>ppt_x</p:attrName>
                                        </p:attrNameLst>
                                      </p:cBhvr>
                                      <p:tavLst>
                                        <p:tav tm="0">
                                          <p:val>
                                            <p:strVal val="ppt_x"/>
                                          </p:val>
                                        </p:tav>
                                        <p:tav tm="100000">
                                          <p:val>
                                            <p:strVal val="ppt_x"/>
                                          </p:val>
                                        </p:tav>
                                      </p:tavLst>
                                    </p:anim>
                                    <p:anim calcmode="lin" valueType="num">
                                      <p:cBhvr additive="base">
                                        <p:cTn id="11" dur="500"/>
                                        <p:tgtEl>
                                          <p:spTgt spid="1030"/>
                                        </p:tgtEl>
                                        <p:attrNameLst>
                                          <p:attrName>ppt_y</p:attrName>
                                        </p:attrNameLst>
                                      </p:cBhvr>
                                      <p:tavLst>
                                        <p:tav tm="0">
                                          <p:val>
                                            <p:strVal val="ppt_y"/>
                                          </p:val>
                                        </p:tav>
                                        <p:tav tm="100000">
                                          <p:val>
                                            <p:strVal val="1+ppt_h/2"/>
                                          </p:val>
                                        </p:tav>
                                      </p:tavLst>
                                    </p:anim>
                                    <p:set>
                                      <p:cBhvr>
                                        <p:cTn id="12" dur="1" fill="hold">
                                          <p:stCondLst>
                                            <p:cond delay="499"/>
                                          </p:stCondLst>
                                        </p:cTn>
                                        <p:tgtEl>
                                          <p:spTgt spid="103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nodeType="clickEffect">
                                  <p:stCondLst>
                                    <p:cond delay="0"/>
                                  </p:stCondLst>
                                  <p:childTnLst>
                                    <p:anim calcmode="lin" valueType="num">
                                      <p:cBhvr additive="base">
                                        <p:cTn id="16" dur="500"/>
                                        <p:tgtEl>
                                          <p:spTgt spid="1031"/>
                                        </p:tgtEl>
                                        <p:attrNameLst>
                                          <p:attrName>ppt_x</p:attrName>
                                        </p:attrNameLst>
                                      </p:cBhvr>
                                      <p:tavLst>
                                        <p:tav tm="0">
                                          <p:val>
                                            <p:strVal val="ppt_x"/>
                                          </p:val>
                                        </p:tav>
                                        <p:tav tm="100000">
                                          <p:val>
                                            <p:strVal val="ppt_x"/>
                                          </p:val>
                                        </p:tav>
                                      </p:tavLst>
                                    </p:anim>
                                    <p:anim calcmode="lin" valueType="num">
                                      <p:cBhvr additive="base">
                                        <p:cTn id="17" dur="500"/>
                                        <p:tgtEl>
                                          <p:spTgt spid="1031"/>
                                        </p:tgtEl>
                                        <p:attrNameLst>
                                          <p:attrName>ppt_y</p:attrName>
                                        </p:attrNameLst>
                                      </p:cBhvr>
                                      <p:tavLst>
                                        <p:tav tm="0">
                                          <p:val>
                                            <p:strVal val="ppt_y"/>
                                          </p:val>
                                        </p:tav>
                                        <p:tav tm="100000">
                                          <p:val>
                                            <p:strVal val="1+ppt_h/2"/>
                                          </p:val>
                                        </p:tav>
                                      </p:tavLst>
                                    </p:anim>
                                    <p:set>
                                      <p:cBhvr>
                                        <p:cTn id="18" dur="1" fill="hold">
                                          <p:stCondLst>
                                            <p:cond delay="499"/>
                                          </p:stCondLst>
                                        </p:cTn>
                                        <p:tgtEl>
                                          <p:spTgt spid="103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 presetClass="exit" presetSubtype="4" fill="hold" nodeType="clickEffect">
                                  <p:stCondLst>
                                    <p:cond delay="0"/>
                                  </p:stCondLst>
                                  <p:childTnLst>
                                    <p:anim calcmode="lin" valueType="num">
                                      <p:cBhvr additive="base">
                                        <p:cTn id="22" dur="500"/>
                                        <p:tgtEl>
                                          <p:spTgt spid="1032"/>
                                        </p:tgtEl>
                                        <p:attrNameLst>
                                          <p:attrName>ppt_x</p:attrName>
                                        </p:attrNameLst>
                                      </p:cBhvr>
                                      <p:tavLst>
                                        <p:tav tm="0">
                                          <p:val>
                                            <p:strVal val="ppt_x"/>
                                          </p:val>
                                        </p:tav>
                                        <p:tav tm="100000">
                                          <p:val>
                                            <p:strVal val="ppt_x"/>
                                          </p:val>
                                        </p:tav>
                                      </p:tavLst>
                                    </p:anim>
                                    <p:anim calcmode="lin" valueType="num">
                                      <p:cBhvr additive="base">
                                        <p:cTn id="23" dur="500"/>
                                        <p:tgtEl>
                                          <p:spTgt spid="1032"/>
                                        </p:tgtEl>
                                        <p:attrNameLst>
                                          <p:attrName>ppt_y</p:attrName>
                                        </p:attrNameLst>
                                      </p:cBhvr>
                                      <p:tavLst>
                                        <p:tav tm="0">
                                          <p:val>
                                            <p:strVal val="ppt_y"/>
                                          </p:val>
                                        </p:tav>
                                        <p:tav tm="100000">
                                          <p:val>
                                            <p:strVal val="1+ppt_h/2"/>
                                          </p:val>
                                        </p:tav>
                                      </p:tavLst>
                                    </p:anim>
                                    <p:set>
                                      <p:cBhvr>
                                        <p:cTn id="24" dur="1" fill="hold">
                                          <p:stCondLst>
                                            <p:cond delay="499"/>
                                          </p:stCondLst>
                                        </p:cTn>
                                        <p:tgtEl>
                                          <p:spTgt spid="10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2" cstate="print"/>
          <a:srcRect/>
          <a:stretch>
            <a:fillRect/>
          </a:stretch>
        </p:blipFill>
        <p:spPr bwMode="auto">
          <a:xfrm>
            <a:off x="0" y="3475074"/>
            <a:ext cx="4500562" cy="3382926"/>
          </a:xfrm>
          <a:prstGeom prst="rect">
            <a:avLst/>
          </a:prstGeom>
          <a:noFill/>
          <a:ln w="9525">
            <a:noFill/>
            <a:miter lim="800000"/>
            <a:headEnd/>
            <a:tailEnd/>
          </a:ln>
          <a:effectLst/>
        </p:spPr>
      </p:pic>
      <p:pic>
        <p:nvPicPr>
          <p:cNvPr id="7" name="Picture 2" descr="http://www.sitevip.net/gifs/rain/1301_animado.gif"/>
          <p:cNvPicPr>
            <a:picLocks noChangeAspect="1" noChangeArrowheads="1" noCrop="1"/>
          </p:cNvPicPr>
          <p:nvPr/>
        </p:nvPicPr>
        <p:blipFill>
          <a:blip r:embed="rId3" cstate="print"/>
          <a:srcRect/>
          <a:stretch>
            <a:fillRect/>
          </a:stretch>
        </p:blipFill>
        <p:spPr bwMode="auto">
          <a:xfrm>
            <a:off x="1500166" y="3500438"/>
            <a:ext cx="1683528" cy="1601405"/>
          </a:xfrm>
          <a:prstGeom prst="rect">
            <a:avLst/>
          </a:prstGeom>
          <a:noFill/>
        </p:spPr>
      </p:pic>
      <p:pic>
        <p:nvPicPr>
          <p:cNvPr id="8" name="Picture 4" descr="http://t3.gstatic.com/images?q=tbn:XtyTqqvbF-VwSM:http://i575.photobucket.com/albums/ss193/LiLMissSugar_2009/Raining.gif&amp;t=1"/>
          <p:cNvPicPr>
            <a:picLocks noChangeAspect="1" noChangeArrowheads="1"/>
          </p:cNvPicPr>
          <p:nvPr/>
        </p:nvPicPr>
        <p:blipFill>
          <a:blip r:embed="rId4" cstate="print"/>
          <a:srcRect/>
          <a:stretch>
            <a:fillRect/>
          </a:stretch>
        </p:blipFill>
        <p:spPr bwMode="auto">
          <a:xfrm>
            <a:off x="928662" y="4429132"/>
            <a:ext cx="2563195" cy="928694"/>
          </a:xfrm>
          <a:prstGeom prst="rect">
            <a:avLst/>
          </a:prstGeom>
          <a:noFill/>
        </p:spPr>
      </p:pic>
      <p:pic>
        <p:nvPicPr>
          <p:cNvPr id="10" name="Picture 10" descr="http://2.bp.blogspot.com/_NvQHHJRdJ9o/SY_fN_wRj-I/AAAAAAAAAG8/YAfGoyDXimA/s400/carbon+dioxide.bmp"/>
          <p:cNvPicPr>
            <a:picLocks noChangeAspect="1" noChangeArrowheads="1"/>
          </p:cNvPicPr>
          <p:nvPr/>
        </p:nvPicPr>
        <p:blipFill>
          <a:blip r:embed="rId5" cstate="print"/>
          <a:srcRect/>
          <a:stretch>
            <a:fillRect/>
          </a:stretch>
        </p:blipFill>
        <p:spPr bwMode="auto">
          <a:xfrm>
            <a:off x="214282" y="3643314"/>
            <a:ext cx="720079" cy="540059"/>
          </a:xfrm>
          <a:prstGeom prst="rect">
            <a:avLst/>
          </a:prstGeom>
          <a:noFill/>
        </p:spPr>
      </p:pic>
      <p:pic>
        <p:nvPicPr>
          <p:cNvPr id="19" name="Picture 18"/>
          <p:cNvPicPr/>
          <p:nvPr/>
        </p:nvPicPr>
        <p:blipFill>
          <a:blip r:embed="rId6" cstate="print"/>
          <a:srcRect/>
          <a:stretch>
            <a:fillRect/>
          </a:stretch>
        </p:blipFill>
        <p:spPr bwMode="auto">
          <a:xfrm>
            <a:off x="0" y="0"/>
            <a:ext cx="4429124" cy="3429000"/>
          </a:xfrm>
          <a:prstGeom prst="rect">
            <a:avLst/>
          </a:prstGeom>
          <a:noFill/>
          <a:ln w="9525">
            <a:noFill/>
            <a:miter lim="800000"/>
            <a:headEnd/>
            <a:tailEnd/>
          </a:ln>
        </p:spPr>
      </p:pic>
      <p:pic>
        <p:nvPicPr>
          <p:cNvPr id="1030" name="Picture 6"/>
          <p:cNvPicPr>
            <a:picLocks noChangeAspect="1" noChangeArrowheads="1"/>
          </p:cNvPicPr>
          <p:nvPr/>
        </p:nvPicPr>
        <p:blipFill>
          <a:blip r:embed="rId7" cstate="print"/>
          <a:srcRect/>
          <a:stretch>
            <a:fillRect/>
          </a:stretch>
        </p:blipFill>
        <p:spPr bwMode="auto">
          <a:xfrm>
            <a:off x="6500826" y="1714488"/>
            <a:ext cx="2071670" cy="1703948"/>
          </a:xfrm>
          <a:prstGeom prst="rect">
            <a:avLst/>
          </a:prstGeom>
          <a:noFill/>
          <a:ln w="9525">
            <a:noFill/>
            <a:miter lim="800000"/>
            <a:headEnd/>
            <a:tailEnd/>
          </a:ln>
          <a:effectLst/>
        </p:spPr>
      </p:pic>
      <p:pic>
        <p:nvPicPr>
          <p:cNvPr id="1032" name="Picture 8"/>
          <p:cNvPicPr>
            <a:picLocks noChangeAspect="1" noChangeArrowheads="1"/>
          </p:cNvPicPr>
          <p:nvPr/>
        </p:nvPicPr>
        <p:blipFill>
          <a:blip r:embed="rId8" cstate="print"/>
          <a:srcRect/>
          <a:stretch>
            <a:fillRect/>
          </a:stretch>
        </p:blipFill>
        <p:spPr bwMode="auto">
          <a:xfrm>
            <a:off x="4786314" y="1785926"/>
            <a:ext cx="1225436" cy="1593067"/>
          </a:xfrm>
          <a:prstGeom prst="rect">
            <a:avLst/>
          </a:prstGeom>
          <a:noFill/>
          <a:ln w="9525">
            <a:noFill/>
            <a:miter lim="800000"/>
            <a:headEnd/>
            <a:tailEnd/>
          </a:ln>
          <a:effectLst/>
        </p:spPr>
      </p:pic>
      <p:pic>
        <p:nvPicPr>
          <p:cNvPr id="25" name="Picture 10" descr="http://2.bp.blogspot.com/_NvQHHJRdJ9o/SY_fN_wRj-I/AAAAAAAAAG8/YAfGoyDXimA/s400/carbon+dioxide.bmp"/>
          <p:cNvPicPr>
            <a:picLocks noChangeAspect="1" noChangeArrowheads="1"/>
          </p:cNvPicPr>
          <p:nvPr/>
        </p:nvPicPr>
        <p:blipFill>
          <a:blip r:embed="rId5" cstate="print"/>
          <a:srcRect/>
          <a:stretch>
            <a:fillRect/>
          </a:stretch>
        </p:blipFill>
        <p:spPr bwMode="auto">
          <a:xfrm>
            <a:off x="4714876" y="1714488"/>
            <a:ext cx="720079" cy="540059"/>
          </a:xfrm>
          <a:prstGeom prst="rect">
            <a:avLst/>
          </a:prstGeom>
          <a:noFill/>
        </p:spPr>
      </p:pic>
      <p:pic>
        <p:nvPicPr>
          <p:cNvPr id="27" name="Picture 10" descr="http://2.bp.blogspot.com/_NvQHHJRdJ9o/SY_fN_wRj-I/AAAAAAAAAG8/YAfGoyDXimA/s400/carbon+dioxide.bmp"/>
          <p:cNvPicPr>
            <a:picLocks noChangeAspect="1" noChangeArrowheads="1"/>
          </p:cNvPicPr>
          <p:nvPr/>
        </p:nvPicPr>
        <p:blipFill>
          <a:blip r:embed="rId5" cstate="print"/>
          <a:srcRect/>
          <a:stretch>
            <a:fillRect/>
          </a:stretch>
        </p:blipFill>
        <p:spPr bwMode="auto">
          <a:xfrm>
            <a:off x="5643570" y="1643050"/>
            <a:ext cx="720079" cy="540059"/>
          </a:xfrm>
          <a:prstGeom prst="rect">
            <a:avLst/>
          </a:prstGeom>
          <a:noFill/>
        </p:spPr>
      </p:pic>
      <p:pic>
        <p:nvPicPr>
          <p:cNvPr id="28" name="Picture 10" descr="http://2.bp.blogspot.com/_NvQHHJRdJ9o/SY_fN_wRj-I/AAAAAAAAAG8/YAfGoyDXimA/s400/carbon+dioxide.bmp"/>
          <p:cNvPicPr>
            <a:picLocks noChangeAspect="1" noChangeArrowheads="1"/>
          </p:cNvPicPr>
          <p:nvPr/>
        </p:nvPicPr>
        <p:blipFill>
          <a:blip r:embed="rId5" cstate="print"/>
          <a:srcRect/>
          <a:stretch>
            <a:fillRect/>
          </a:stretch>
        </p:blipFill>
        <p:spPr bwMode="auto">
          <a:xfrm>
            <a:off x="6643702" y="1643050"/>
            <a:ext cx="720079" cy="540059"/>
          </a:xfrm>
          <a:prstGeom prst="rect">
            <a:avLst/>
          </a:prstGeom>
          <a:noFill/>
        </p:spPr>
      </p:pic>
      <p:pic>
        <p:nvPicPr>
          <p:cNvPr id="29" name="Picture 10" descr="http://2.bp.blogspot.com/_NvQHHJRdJ9o/SY_fN_wRj-I/AAAAAAAAAG8/YAfGoyDXimA/s400/carbon+dioxide.bmp"/>
          <p:cNvPicPr>
            <a:picLocks noChangeAspect="1" noChangeArrowheads="1"/>
          </p:cNvPicPr>
          <p:nvPr/>
        </p:nvPicPr>
        <p:blipFill>
          <a:blip r:embed="rId5" cstate="print"/>
          <a:srcRect/>
          <a:stretch>
            <a:fillRect/>
          </a:stretch>
        </p:blipFill>
        <p:spPr bwMode="auto">
          <a:xfrm>
            <a:off x="7500958" y="1643050"/>
            <a:ext cx="720079" cy="540059"/>
          </a:xfrm>
          <a:prstGeom prst="rect">
            <a:avLst/>
          </a:prstGeom>
          <a:noFill/>
        </p:spPr>
      </p:pic>
      <p:pic>
        <p:nvPicPr>
          <p:cNvPr id="30" name="Picture 20" descr="Fire sun">
            <a:hlinkClick r:id="rId9"/>
          </p:cNvPr>
          <p:cNvPicPr>
            <a:picLocks noChangeAspect="1" noChangeArrowheads="1" noCrop="1"/>
          </p:cNvPicPr>
          <p:nvPr/>
        </p:nvPicPr>
        <p:blipFill>
          <a:blip r:embed="rId10" cstate="print"/>
          <a:srcRect/>
          <a:stretch>
            <a:fillRect/>
          </a:stretch>
        </p:blipFill>
        <p:spPr bwMode="auto">
          <a:xfrm>
            <a:off x="6000760" y="214290"/>
            <a:ext cx="952500" cy="952500"/>
          </a:xfrm>
          <a:prstGeom prst="rect">
            <a:avLst/>
          </a:prstGeom>
          <a:noFill/>
        </p:spPr>
      </p:pic>
      <p:pic>
        <p:nvPicPr>
          <p:cNvPr id="1033" name="Picture 9"/>
          <p:cNvPicPr>
            <a:picLocks noChangeAspect="1" noChangeArrowheads="1"/>
          </p:cNvPicPr>
          <p:nvPr/>
        </p:nvPicPr>
        <p:blipFill>
          <a:blip r:embed="rId11" cstate="print"/>
          <a:srcRect/>
          <a:stretch>
            <a:fillRect/>
          </a:stretch>
        </p:blipFill>
        <p:spPr bwMode="auto">
          <a:xfrm>
            <a:off x="4500561" y="3500438"/>
            <a:ext cx="4453909" cy="3357562"/>
          </a:xfrm>
          <a:prstGeom prst="rect">
            <a:avLst/>
          </a:prstGeom>
          <a:noFill/>
          <a:ln w="9525">
            <a:noFill/>
            <a:miter lim="800000"/>
            <a:headEnd/>
            <a:tailEnd/>
          </a:ln>
          <a:effectLst/>
        </p:spPr>
      </p:pic>
      <p:pic>
        <p:nvPicPr>
          <p:cNvPr id="33" name="Picture 32"/>
          <p:cNvPicPr/>
          <p:nvPr/>
        </p:nvPicPr>
        <p:blipFill>
          <a:blip r:embed="rId12" cstate="print"/>
          <a:srcRect/>
          <a:stretch>
            <a:fillRect/>
          </a:stretch>
        </p:blipFill>
        <p:spPr bwMode="auto">
          <a:xfrm>
            <a:off x="4071934" y="3714752"/>
            <a:ext cx="1000132" cy="2286004"/>
          </a:xfrm>
          <a:prstGeom prst="rect">
            <a:avLst/>
          </a:prstGeom>
          <a:noFill/>
          <a:ln w="9525">
            <a:noFill/>
            <a:miter lim="800000"/>
            <a:headEnd/>
            <a:tailEnd/>
          </a:ln>
        </p:spPr>
      </p:pic>
      <p:pic>
        <p:nvPicPr>
          <p:cNvPr id="34" name="Picture 33"/>
          <p:cNvPicPr/>
          <p:nvPr/>
        </p:nvPicPr>
        <p:blipFill>
          <a:blip r:embed="rId13" cstate="print"/>
          <a:srcRect/>
          <a:stretch>
            <a:fillRect/>
          </a:stretch>
        </p:blipFill>
        <p:spPr bwMode="auto">
          <a:xfrm>
            <a:off x="4286248" y="4857760"/>
            <a:ext cx="280035" cy="2000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1.66667E-6 -4.97687E-6 L 1.66667E-6 -0.1901 " pathEditMode="relative" rAng="0" ptsTypes="AA">
                                      <p:cBhvr>
                                        <p:cTn id="6" dur="2000" fill="hold"/>
                                        <p:tgtEl>
                                          <p:spTgt spid="25"/>
                                        </p:tgtEl>
                                        <p:attrNameLst>
                                          <p:attrName>ppt_x</p:attrName>
                                          <p:attrName>ppt_y</p:attrName>
                                        </p:attrNameLst>
                                      </p:cBhvr>
                                      <p:rCtr x="0" y="-95"/>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1.66667E-6 -4.97687E-6 L 1.66667E-6 -0.1901 " pathEditMode="relative" rAng="0" ptsTypes="AA">
                                      <p:cBhvr>
                                        <p:cTn id="10" dur="2000" fill="hold"/>
                                        <p:tgtEl>
                                          <p:spTgt spid="27"/>
                                        </p:tgtEl>
                                        <p:attrNameLst>
                                          <p:attrName>ppt_x</p:attrName>
                                          <p:attrName>ppt_y</p:attrName>
                                        </p:attrNameLst>
                                      </p:cBhvr>
                                      <p:rCtr x="0" y="-95"/>
                                    </p:animMotion>
                                  </p:childTnLst>
                                </p:cTn>
                              </p:par>
                            </p:childTnLst>
                          </p:cTn>
                        </p:par>
                      </p:childTnLst>
                    </p:cTn>
                  </p:par>
                  <p:par>
                    <p:cTn id="11" fill="hold">
                      <p:stCondLst>
                        <p:cond delay="indefinite"/>
                      </p:stCondLst>
                      <p:childTnLst>
                        <p:par>
                          <p:cTn id="12" fill="hold">
                            <p:stCondLst>
                              <p:cond delay="0"/>
                            </p:stCondLst>
                            <p:childTnLst>
                              <p:par>
                                <p:cTn id="13" presetID="64" presetClass="path" presetSubtype="0" accel="50000" decel="50000" fill="hold" nodeType="clickEffect">
                                  <p:stCondLst>
                                    <p:cond delay="0"/>
                                  </p:stCondLst>
                                  <p:childTnLst>
                                    <p:animMotion origin="layout" path="M 1.66667E-6 -4.97687E-6 L 1.66667E-6 -0.1901 " pathEditMode="relative" rAng="0" ptsTypes="AA">
                                      <p:cBhvr>
                                        <p:cTn id="14" dur="2000" fill="hold"/>
                                        <p:tgtEl>
                                          <p:spTgt spid="28"/>
                                        </p:tgtEl>
                                        <p:attrNameLst>
                                          <p:attrName>ppt_x</p:attrName>
                                          <p:attrName>ppt_y</p:attrName>
                                        </p:attrNameLst>
                                      </p:cBhvr>
                                      <p:rCtr x="0" y="-95"/>
                                    </p:animMotion>
                                  </p:childTnLst>
                                </p:cTn>
                              </p:par>
                            </p:childTnLst>
                          </p:cTn>
                        </p:par>
                      </p:childTnLst>
                    </p:cTn>
                  </p:par>
                  <p:par>
                    <p:cTn id="15" fill="hold">
                      <p:stCondLst>
                        <p:cond delay="indefinite"/>
                      </p:stCondLst>
                      <p:childTnLst>
                        <p:par>
                          <p:cTn id="16" fill="hold">
                            <p:stCondLst>
                              <p:cond delay="0"/>
                            </p:stCondLst>
                            <p:childTnLst>
                              <p:par>
                                <p:cTn id="17" presetID="64" presetClass="path" presetSubtype="0" accel="50000" decel="50000" fill="hold" nodeType="clickEffect">
                                  <p:stCondLst>
                                    <p:cond delay="0"/>
                                  </p:stCondLst>
                                  <p:childTnLst>
                                    <p:animMotion origin="layout" path="M 3.61111E-6 -4.32007E-6 L 3.61111E-6 -0.1901 " pathEditMode="relative" rAng="0" ptsTypes="AA">
                                      <p:cBhvr>
                                        <p:cTn id="18" dur="2000" fill="hold"/>
                                        <p:tgtEl>
                                          <p:spTgt spid="29"/>
                                        </p:tgtEl>
                                        <p:attrNameLst>
                                          <p:attrName>ppt_x</p:attrName>
                                          <p:attrName>ppt_y</p:attrName>
                                        </p:attrNameLst>
                                      </p:cBhvr>
                                      <p:rCtr x="0" y="-95"/>
                                    </p:animMotion>
                                  </p:childTnLst>
                                </p:cTn>
                              </p:par>
                            </p:childTnLst>
                          </p:cTn>
                        </p:par>
                      </p:childTnLst>
                    </p:cTn>
                  </p:par>
                  <p:par>
                    <p:cTn id="19" fill="hold">
                      <p:stCondLst>
                        <p:cond delay="indefinite"/>
                      </p:stCondLst>
                      <p:childTnLst>
                        <p:par>
                          <p:cTn id="20" fill="hold">
                            <p:stCondLst>
                              <p:cond delay="0"/>
                            </p:stCondLst>
                            <p:childTnLst>
                              <p:par>
                                <p:cTn id="21" presetID="49" presetClass="path" presetSubtype="0" accel="50000" decel="50000" fill="hold" nodeType="clickEffect">
                                  <p:stCondLst>
                                    <p:cond delay="0"/>
                                  </p:stCondLst>
                                  <p:childTnLst>
                                    <p:animMotion origin="layout" path="M -4.72222E-6 -4.00555E-6 L 0.17726 0.14987 " pathEditMode="relative" rAng="0" ptsTypes="AA">
                                      <p:cBhvr>
                                        <p:cTn id="22" dur="2000" fill="hold"/>
                                        <p:tgtEl>
                                          <p:spTgt spid="10"/>
                                        </p:tgtEl>
                                        <p:attrNameLst>
                                          <p:attrName>ppt_x</p:attrName>
                                          <p:attrName>ppt_y</p:attrName>
                                        </p:attrNameLst>
                                      </p:cBhvr>
                                      <p:rCtr x="89" y="75"/>
                                    </p:animMotion>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nodeType="clickEffect">
                                  <p:stCondLst>
                                    <p:cond delay="0"/>
                                  </p:stCondLst>
                                  <p:childTnLst>
                                    <p:animMotion origin="layout" path="M 0 0  L 0 0.33302  E" pathEditMode="relative" ptsTypes="">
                                      <p:cBhvr>
                                        <p:cTn id="26" dur="2000" fill="hold"/>
                                        <p:tgtEl>
                                          <p:spTgt spid="8"/>
                                        </p:tgtEl>
                                        <p:attrNameLst>
                                          <p:attrName>ppt_x</p:attrName>
                                          <p:attrName>ppt_y</p:attrName>
                                        </p:attrNameLst>
                                      </p:cBhvr>
                                    </p:animMotion>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nodeType="clickEffect">
                                  <p:stCondLst>
                                    <p:cond delay="0"/>
                                  </p:stCondLst>
                                  <p:childTnLst>
                                    <p:animMotion origin="layout" path="M 0.17725 0.14986 L 0.17725 0.48288 " pathEditMode="relative" rAng="0" ptsTypes="AA">
                                      <p:cBhvr>
                                        <p:cTn id="30" dur="2000" fill="hold"/>
                                        <p:tgtEl>
                                          <p:spTgt spid="10"/>
                                        </p:tgtEl>
                                        <p:attrNameLst>
                                          <p:attrName>ppt_x</p:attrName>
                                          <p:attrName>ppt_y</p:attrName>
                                        </p:attrNameLst>
                                      </p:cBhvr>
                                      <p:rCtr x="0" y="167"/>
                                    </p:animMotion>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nodeType="click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box(in)">
                                      <p:cBhvr>
                                        <p:cTn id="35" dur="500"/>
                                        <p:tgtEl>
                                          <p:spTgt spid="33"/>
                                        </p:tgtEl>
                                      </p:cBhvr>
                                    </p:animEffect>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box(in)">
                                      <p:cBhvr>
                                        <p:cTn id="40" dur="500"/>
                                        <p:tgtEl>
                                          <p:spTgt spid="34"/>
                                        </p:tgtEl>
                                      </p:cBhvr>
                                    </p:animEffect>
                                  </p:childTnLst>
                                </p:cTn>
                              </p:par>
                            </p:childTnLst>
                          </p:cTn>
                        </p:par>
                      </p:childTnLst>
                    </p:cTn>
                  </p:par>
                  <p:par>
                    <p:cTn id="41" fill="hold">
                      <p:stCondLst>
                        <p:cond delay="indefinite"/>
                      </p:stCondLst>
                      <p:childTnLst>
                        <p:par>
                          <p:cTn id="42" fill="hold">
                            <p:stCondLst>
                              <p:cond delay="0"/>
                            </p:stCondLst>
                            <p:childTnLst>
                              <p:par>
                                <p:cTn id="43" presetID="64" presetClass="path" presetSubtype="0" accel="50000" decel="50000" fill="hold" nodeType="clickEffect">
                                  <p:stCondLst>
                                    <p:cond delay="0"/>
                                  </p:stCondLst>
                                  <p:childTnLst>
                                    <p:animMotion origin="layout" path="M 2.22222E-6 2.08141E-6 L 0.00017 -0.08626 " pathEditMode="relative" rAng="0" ptsTypes="AA">
                                      <p:cBhvr>
                                        <p:cTn id="44" dur="2000" fill="hold"/>
                                        <p:tgtEl>
                                          <p:spTgt spid="34"/>
                                        </p:tgtEl>
                                        <p:attrNameLst>
                                          <p:attrName>ppt_x</p:attrName>
                                          <p:attrName>ppt_y</p:attrName>
                                        </p:attrNameLst>
                                      </p:cBhvr>
                                      <p:rCtr x="0" y="-4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2" descr="data:image/jpg;base64,/9j/4AAQSkZJRgABAQAAAQABAAD/2wCEAAkGBggGEQ8IBxIWEhAUERYVFhcYEhYWGBsUFBUZGBQdGRccHSchIyUjGhcXITAhJCkpLCwsGCAxNTI2PCYsNCkBCQoKBQUFDQUFDSkYEhgpKSkpKSkpKSkpKSkpKSkpKSkpKSkpKSkpKSkpKSkpKSkpKSkpKSkpKSkpKSkpKSkpKf/AABEIAOEA4QMBIgACEQEDEQH/xAAcAAEAAgIDAQAAAAAAAAAAAAAABwgFBgECBAP/xABHEAACAQIEAwUEBQYLCQAAAAAAAQIDEQQFBiESMUEHIlFhcQgTMoEUI0KCkRZicqGxsjM0UmN0g5KTorPSFRg1U3PB0fDx/8QAFAEBAAAAAAAAAAAAAAAAAAAAAP/EABQRAQAAAAAAAAAAAAAAAAAAAAD/2gAMAwEAAhEDEQA/AINAAAAAAAAAMxpzSOdasn7jJaEqrT70rWhH9Kb7q+bu+gGHPpQw9XFSVHDxc5ydlGKbbb5WS3J60v7OmBw/DW1NWdWXWlSbhC/g5vvP5cP/AJlPJtNZRp2Pusow9OirWfBBJv8ASlzfzbArHk/Y7rHOeFxwsqUW/irSVK3rF9/8Im45Z7NmYVN81xlOC22p05VH5q8nG3ToyfQBEWF9m7IoRti8ViJSvziqUFb0cZftMl/u+6Q/n/75f6SSwBGb9nzSD2Xv1/XL/SY3F+zdkc0lg8ViISvu5KnNW9FGP7SXgBAGZezbmdNt5Zi6VRb2VSE6b8lePGuXXY0zOeyPWGSXlWwkqkE33qTVVWV97R7yVlfdLmvEtkAKP1aU6LdOqnGSdmmrNNeKOhczPNJZJqRcGcYanW2avKPfV1baatJfJkU6r9nSlJSr6WrOMufuqzun5RqJXX3k+fNAQSDJ57pvNtM1Pouc0Z0Z9OJbO3WMl3ZLzTZjAAAAAAAAAAAAAAAAAB9cNha+NnHD4WEp1JNRjGMXKTb5JRW7fke/Tem8x1XiIZZlMOOpLn0jGK+KU30ivH0Su2k7Odn/AGX5ToSCqQSrYtq060o2dn0hG74V6bvq+SQR/oL2f3Lgx+sHbqsNGX4e8qRfz4Yvw35omvAZfhMqpwwmApxpUoK0YxiopL0R6AAAAAAAAAAAAAAAAAB481yjA55SlgszpRq0pKzjJXXqvB+a3RB2vuwGvgVPH6RbqwV5SoSd6iXP6uX2uvdfe2VuJsn0AUfq0qmHlKlWTjKLakmmmmnZpp8mn0OhabtG7Jct1vF4nDcNDGpbVUtpWvtUiufP4viW3NKxWfOskx2nq9TLs0g6dWDs0/1NPqmt01zA8IAAAAAAAAAAGX0ppjHavxVPKsuXem7uTT4YQXxSlbkl+ttLqeHLsuxWbVaeBwEHUq1JKMIrm5Pl/wDXsi2HZ3oLB6DwqwtPhliJ71qqVnOXRK+/DG9kvV2u2B69GaLy3RGHjgcujeXOpUaXHOfVt+HguS/W8+AAAAAAAAAAAAAAAAAAAAAAADV9e6By7XlB4bFpQrRTdKsleUJf94vrH57NJraABSzPsjxum8RVyzMo8NWnJp87NdJRbSumt0+qZjy1vaj2dUNdYZugoxxlJN0p25826cn4SfV8nv43qvisNWwU54bExcKkJOMotWalF2kmvFNNAfIAAAAAANt7MNGvWuPpYOsn7iC95Wa/5cel/wA6TjH0bfQCV+wXs/WV0fylzGP11aNqKa+Ci/tes/3eveZL51hCNNKEFZJWSXKy5HYAAAAAAAAAAAAAAAAAAAAAAAAAAABCPb9oCMo/lVl0UmuGOISXNNqMKnrdqL+6+jJuPli8LRx0J4XExUqc4uEovk4yVpJ+qYFIQbDr3SlTRmOr5XK7gnxUpP7VKW8Heyu+cX5xZrwAAACz3YdpOOnsujjqq+uxdqsn1VO31Mf7Lcvvsr5ozIJanx2EypJuNSqlO21qa71R/KCkXGpU40UqcFZJJJeCXIDsAAAAAAAAAAAAAAAAAAAAAAAAAAAAAAACKvaA0lHNsFHO6C+twr71lu6M2lLl/Jk1LyXGVxLuY/BUcypVcHilxU6kJQmvGM4uMl+DZTLPcpq5FicRlmI+KjVnTe1r8LaTt5qz+YHgAAEwezjkixOKxebVEmqNJU43X26r3aflGDX3vUsGRl7PuWLB5V9KcbOviKk77XcYWprlvZOEtn5vqSaAAAAAAAAAAAAAAAAAAAAAAAAAAAAAAAAAK2e0Hkiy/MoY+nG0cRRjJvo6lPuS/wAKp/j5lkyIvaPyyNfBYXMEu9TxHBfb4asG35/FCPLz+QV5AAFu+zHBvA5TltN23w0J7fzq94vnaW/nc2gxmmKMMNgsFRpK0Y4ajFLd2SpxS5+RkwAAAAAAAAAAAAAAAAAAAAAAAAAAAAAAAABpHbRhfpWTY1bXiqc91/Iqwbt52uvmbua72i4enicqzOFZXSwdaXNrvQg5xe3hKKfyAp/Y4PpwoAXQ0/8AxXC/0el/lxPeYLQuK+m5bl1dy43LB0OJ3T7ypRU+XXiTT80Z0AAAAAAAAAAAAAAAAAAAAAAAAAAAAAAAAAYHX3/C80/oOI/yZGeNS7WMVLB5PmM4y4W6PBfbf3kowa38VJr5gVOB04mALT9imYxzDJ8IlzpOpSezXw1G48+fdlF+rZvRC/s25z7yjjcom1eFSNaKvvaouCdt+ScI8ltxeZNAAAAAAAAAAAAAAAAAAAAAAAAAAAAAAAAAAjbt/wAx+hZTLDq31+IpU+T5Rbq7f3a5+ZJJA/tJZzx1MDlEG+7CdaSvteb4IbX52jPmvtbPdgQoAAN77FtQ/wCwc1oRqO1PEJ0Jc+c7e7/xqP4stQUfo1qmHlGtRbjKLUotOzTTumn5MuLovUVPVWBwuawtepTXGl0qR7tRfKSf6gM2AAAAAAAAAAAAAAAAAAAAAAAAAAAAAAAAVI7UdQ/lLmmLxcHenGfuqe91wUu6mvJtSl94sd2man/JPLcTj4S4arj7ulvZ+9qd2LXnFXn6QZUZu4HAAAEw+z1rD6DXq6cxUu5XvUpX6Vorvr70Ff1gvEh4+2DxdfAVIYrCycKkJKUZJ2alF3TT9QLug1zQOsMPrbBUsypWVT4KsF9mrFLiXo7prya8zYwAAAAAAAAAAAAAAAAAAAAAAAAAAAAGodqGtoaIwM8TSa+k1Pq6Efz3zlbwiu94XsuoEO9vesP9t41ZPhZXo4W6lZ7OvL4/7KtHyfF4kWnerVnXlKrVblKTbbbu23u22+bbOgAAAAABuXZfr6roTF++qXlhatoV4rd2T7s4q/xRu/k5LqWtw2Jo4yEMRhpKcJxUoyi04uLV001zTRSAljsa7VJaelDIM6klg5yfu5ydvdTk293/ACJSe9+Td+VwLFg4TT3RyAAAAAAAAAAAAAAAAAAAAAAADrVqwop1KrUYpNtt2SS3bbYHwzLMsLlFKpjsdJQpU4uUpPkkv/eXVlTO0LW2J11i54+peNGN4UYP7NNPa6u1xPm7dfJI2Ltd7UausaryvLXbA0p7PrVnG6U3+bz4V83vZRjYAAAAAAAAAAAJc7Ke2arkfusj1FLiwq7tOq7uVJbcKl4wX4xv4JJWEo1qeIjGrRkpRkk00000+TTXMo+b32d9rGaaGlHC1b18E33qTe8bu7dJ9Hd3s9n5N3QWoBh9M6tyjV9JYzJqqnH7UeU4vwnDmv2PoZgAAAAAAAAAAAAAAAAAAYDV2t8m0VS+k5vUtJpuFNb1JtdIx/Dd2SvuwMzjMZh8vhLE4ycadOKvKUpKMUvFt7Fce1PthxGrHPKcmvTwKdnLdTrW6y8I33Ueb2b8Fgtf9p+ba7m6dV+6wsZXhRi9tm+GU39qVn6LovHTQAAAAAAAAAAAAAAAAPZlOb47IqsMdldSVKrHlKLs9+a80/B7MmvRntD0qnDhdW0+F7L39KLcX5zpc16wvz+FEEAC7GV5vgM6pxxeWVYVqT5ShJSXo7cn5Pc9ZSjK85zDJJrFZXWnRqLbihNxdvB25ryZJmn/AGh8+y+1POqVPFRX2l9VU587xTi9vzV6gWLBG+UdvmkcytHFSq4aX85Tbjf9Knxfi7G5ZZq3Ic5tHLcXQqydu7GtBy7yuu7e99nta+wGWBxc5AAHFwOQYbMtZaeyfiWYYyhTlG94utDi7uzXBfivfpa5pmddv+lcu4o4H3uJkk7cEOCN9+cp2drpbpPn1Akwx+d6gyvTlN4vOK0KNPxk7XfhFc5PySbK/wCofaD1FmfFTyiFPCQfJpe8qWtb4pLh/CKI1zDM8bms3icxqzrVHzlOcpy/Fu4Ey6y9oedRTwuk6fDzXv6qV/WFPl6OV/0SGcfmGLzSpLF4+pKrUk7ylKTk2/VnnAAAAAAAAAAAAAAAAAAAAAAAAAA7S6AASL2e/wAW/rpfsiWcQAHwx38HU/Ql+6ysnaJ/AUv+sv3JHAA0GPU6gAAAAAAAAAAAAAAAAAf/2Q=="/>
          <p:cNvSpPr>
            <a:spLocks noChangeAspect="1" noChangeArrowheads="1"/>
          </p:cNvSpPr>
          <p:nvPr/>
        </p:nvSpPr>
        <p:spPr bwMode="auto">
          <a:xfrm>
            <a:off x="155575" y="-1028700"/>
            <a:ext cx="2143125" cy="2143125"/>
          </a:xfrm>
          <a:prstGeom prst="rect">
            <a:avLst/>
          </a:prstGeom>
          <a:noFill/>
        </p:spPr>
        <p:txBody>
          <a:bodyPr vert="horz" wrap="square" lIns="91440" tIns="45720" rIns="91440" bIns="45720" numCol="1" anchor="t" anchorCtr="0" compatLnSpc="1">
            <a:prstTxWarp prst="textNoShape">
              <a:avLst/>
            </a:prstTxWarp>
          </a:bodyPr>
          <a:lstStyle/>
          <a:p>
            <a:endParaRPr lang="en-AU" dirty="0"/>
          </a:p>
        </p:txBody>
      </p:sp>
      <p:pic>
        <p:nvPicPr>
          <p:cNvPr id="1026" name="Picture 2"/>
          <p:cNvPicPr>
            <a:picLocks noChangeAspect="1" noChangeArrowheads="1"/>
          </p:cNvPicPr>
          <p:nvPr/>
        </p:nvPicPr>
        <p:blipFill>
          <a:blip r:embed="rId2" cstate="print"/>
          <a:srcRect/>
          <a:stretch>
            <a:fillRect/>
          </a:stretch>
        </p:blipFill>
        <p:spPr bwMode="auto">
          <a:xfrm>
            <a:off x="0" y="1"/>
            <a:ext cx="4643438" cy="3615332"/>
          </a:xfrm>
          <a:prstGeom prst="rect">
            <a:avLst/>
          </a:prstGeom>
          <a:noFill/>
          <a:ln w="9525">
            <a:noFill/>
            <a:miter lim="800000"/>
            <a:headEnd/>
            <a:tailEnd/>
          </a:ln>
          <a:effectLst/>
        </p:spPr>
      </p:pic>
      <p:pic>
        <p:nvPicPr>
          <p:cNvPr id="1029" name="Picture 5"/>
          <p:cNvPicPr>
            <a:picLocks noChangeAspect="1" noChangeArrowheads="1"/>
          </p:cNvPicPr>
          <p:nvPr/>
        </p:nvPicPr>
        <p:blipFill>
          <a:blip r:embed="rId3" cstate="print"/>
          <a:srcRect/>
          <a:stretch>
            <a:fillRect/>
          </a:stretch>
        </p:blipFill>
        <p:spPr bwMode="auto">
          <a:xfrm>
            <a:off x="4929190" y="928670"/>
            <a:ext cx="1924050" cy="16764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cstate="print"/>
          <a:srcRect/>
          <a:stretch>
            <a:fillRect/>
          </a:stretch>
        </p:blipFill>
        <p:spPr bwMode="auto">
          <a:xfrm>
            <a:off x="5857884" y="357166"/>
            <a:ext cx="3067050" cy="1562100"/>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cstate="print"/>
          <a:srcRect/>
          <a:stretch>
            <a:fillRect/>
          </a:stretch>
        </p:blipFill>
        <p:spPr bwMode="auto">
          <a:xfrm>
            <a:off x="785786" y="4429132"/>
            <a:ext cx="1266825" cy="1409700"/>
          </a:xfrm>
          <a:prstGeom prst="rect">
            <a:avLst/>
          </a:prstGeom>
          <a:noFill/>
          <a:ln w="9525">
            <a:noFill/>
            <a:miter lim="800000"/>
            <a:headEnd/>
            <a:tailEnd/>
          </a:ln>
          <a:effectLst/>
        </p:spPr>
      </p:pic>
      <p:pic>
        <p:nvPicPr>
          <p:cNvPr id="1031" name="Picture 7"/>
          <p:cNvPicPr>
            <a:picLocks noChangeAspect="1" noChangeArrowheads="1"/>
          </p:cNvPicPr>
          <p:nvPr/>
        </p:nvPicPr>
        <p:blipFill>
          <a:blip r:embed="rId6" cstate="print"/>
          <a:srcRect/>
          <a:stretch>
            <a:fillRect/>
          </a:stretch>
        </p:blipFill>
        <p:spPr bwMode="auto">
          <a:xfrm>
            <a:off x="2000232" y="4000504"/>
            <a:ext cx="2638425" cy="1247775"/>
          </a:xfrm>
          <a:prstGeom prst="rect">
            <a:avLst/>
          </a:prstGeom>
          <a:noFill/>
          <a:ln w="9525">
            <a:noFill/>
            <a:miter lim="800000"/>
            <a:headEnd/>
            <a:tailEnd/>
          </a:ln>
          <a:effectLst/>
        </p:spPr>
      </p:pic>
      <p:pic>
        <p:nvPicPr>
          <p:cNvPr id="1032" name="Picture 8"/>
          <p:cNvPicPr>
            <a:picLocks noChangeAspect="1" noChangeArrowheads="1"/>
          </p:cNvPicPr>
          <p:nvPr/>
        </p:nvPicPr>
        <p:blipFill>
          <a:blip r:embed="rId7" cstate="print"/>
          <a:srcRect/>
          <a:stretch>
            <a:fillRect/>
          </a:stretch>
        </p:blipFill>
        <p:spPr bwMode="auto">
          <a:xfrm>
            <a:off x="3714744" y="4000504"/>
            <a:ext cx="933450" cy="685800"/>
          </a:xfrm>
          <a:prstGeom prst="rect">
            <a:avLst/>
          </a:prstGeom>
          <a:noFill/>
          <a:ln w="9525">
            <a:noFill/>
            <a:miter lim="800000"/>
            <a:headEnd/>
            <a:tailEnd/>
          </a:ln>
          <a:effectLst/>
        </p:spPr>
      </p:pic>
      <p:pic>
        <p:nvPicPr>
          <p:cNvPr id="1033" name="Picture 9"/>
          <p:cNvPicPr>
            <a:picLocks noChangeAspect="1" noChangeArrowheads="1"/>
          </p:cNvPicPr>
          <p:nvPr/>
        </p:nvPicPr>
        <p:blipFill>
          <a:blip r:embed="rId8" cstate="print"/>
          <a:srcRect/>
          <a:stretch>
            <a:fillRect/>
          </a:stretch>
        </p:blipFill>
        <p:spPr bwMode="auto">
          <a:xfrm>
            <a:off x="4643438" y="3643314"/>
            <a:ext cx="4500562" cy="3214686"/>
          </a:xfrm>
          <a:prstGeom prst="rect">
            <a:avLst/>
          </a:prstGeom>
          <a:noFill/>
          <a:ln w="9525">
            <a:noFill/>
            <a:miter lim="800000"/>
            <a:headEnd/>
            <a:tailEnd/>
          </a:ln>
          <a:effectLst/>
        </p:spPr>
      </p:pic>
      <p:sp>
        <p:nvSpPr>
          <p:cNvPr id="14" name="TextBox 13"/>
          <p:cNvSpPr txBox="1"/>
          <p:nvPr/>
        </p:nvSpPr>
        <p:spPr>
          <a:xfrm>
            <a:off x="4786314" y="142852"/>
            <a:ext cx="714380" cy="646331"/>
          </a:xfrm>
          <a:prstGeom prst="rect">
            <a:avLst/>
          </a:prstGeom>
          <a:noFill/>
        </p:spPr>
        <p:txBody>
          <a:bodyPr wrap="square" rtlCol="0">
            <a:spAutoFit/>
          </a:bodyPr>
          <a:lstStyle/>
          <a:p>
            <a:r>
              <a:rPr lang="en-AU" sz="1200" dirty="0" smtClean="0"/>
              <a:t>Arctic or Antarctic ice</a:t>
            </a:r>
            <a:endParaRPr lang="en-AU"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1771 0.1235 C 0.01979 0.13737 0.02274 0.13876 0.03177 0.14593 C 0.04132 0.16166 0.05347 0.17091 0.0684 0.17414 C 0.07656 0.17785 0.08507 0.17854 0.09375 0.1797 C 0.11806 0.19056 0.13646 0.18455 0.16701 0.18548 C 0.1717 0.18617 0.17656 0.18594 0.18108 0.18733 C 0.18733 0.18918 0.18455 0.19473 0.19236 0.19473 " pathEditMode="relative" ptsTypes="ffffffA">
                                      <p:cBhvr>
                                        <p:cTn id="6" dur="2000" fill="hold"/>
                                        <p:tgtEl>
                                          <p:spTgt spid="1029"/>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nodeType="clickEffect">
                                  <p:stCondLst>
                                    <p:cond delay="0"/>
                                  </p:stCondLst>
                                  <p:childTnLst>
                                    <p:anim calcmode="lin" valueType="num">
                                      <p:cBhvr additive="base">
                                        <p:cTn id="10" dur="500"/>
                                        <p:tgtEl>
                                          <p:spTgt spid="1029"/>
                                        </p:tgtEl>
                                        <p:attrNameLst>
                                          <p:attrName>ppt_x</p:attrName>
                                        </p:attrNameLst>
                                      </p:cBhvr>
                                      <p:tavLst>
                                        <p:tav tm="0">
                                          <p:val>
                                            <p:strVal val="ppt_x"/>
                                          </p:val>
                                        </p:tav>
                                        <p:tav tm="100000">
                                          <p:val>
                                            <p:strVal val="ppt_x"/>
                                          </p:val>
                                        </p:tav>
                                      </p:tavLst>
                                    </p:anim>
                                    <p:anim calcmode="lin" valueType="num">
                                      <p:cBhvr additive="base">
                                        <p:cTn id="11" dur="500"/>
                                        <p:tgtEl>
                                          <p:spTgt spid="1029"/>
                                        </p:tgtEl>
                                        <p:attrNameLst>
                                          <p:attrName>ppt_y</p:attrName>
                                        </p:attrNameLst>
                                      </p:cBhvr>
                                      <p:tavLst>
                                        <p:tav tm="0">
                                          <p:val>
                                            <p:strVal val="ppt_y"/>
                                          </p:val>
                                        </p:tav>
                                        <p:tav tm="100000">
                                          <p:val>
                                            <p:strVal val="1+ppt_h/2"/>
                                          </p:val>
                                        </p:tav>
                                      </p:tavLst>
                                    </p:anim>
                                    <p:set>
                                      <p:cBhvr>
                                        <p:cTn id="12" dur="1" fill="hold">
                                          <p:stCondLst>
                                            <p:cond delay="499"/>
                                          </p:stCondLst>
                                        </p:cTn>
                                        <p:tgtEl>
                                          <p:spTgt spid="102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0" presetClass="path" presetSubtype="0" accel="50000" decel="50000" fill="hold" nodeType="clickEffect">
                                  <p:stCondLst>
                                    <p:cond delay="0"/>
                                  </p:stCondLst>
                                  <p:childTnLst>
                                    <p:animMotion origin="layout" path="M 0.00121 0.10939 C 0.0066 0.11216 0.02656 0.12211 0.02934 0.12257 C 0.05035 0.12558 0.03785 0.12396 0.06736 0.1265 C 0.08837 0.12488 0.10885 0.12188 0.12934 0.11517 C 0.13524 0.11124 0.14132 0.10893 0.14757 0.10569 C 0.18385 0.10661 0.21805 0.0821 0.21805 0.12835 " pathEditMode="relative" ptsTypes="fffffA">
                                      <p:cBhvr>
                                        <p:cTn id="16" dur="2000" fill="hold"/>
                                        <p:tgtEl>
                                          <p:spTgt spid="1030"/>
                                        </p:tgtEl>
                                        <p:attrNameLst>
                                          <p:attrName>ppt_x</p:attrName>
                                          <p:attrName>ppt_y</p:attrName>
                                        </p:attrNameLst>
                                      </p:cBhvr>
                                    </p:animMotion>
                                  </p:childTnLst>
                                </p:cTn>
                              </p:par>
                            </p:childTnLst>
                          </p:cTn>
                        </p:par>
                      </p:childTnLst>
                    </p:cTn>
                  </p:par>
                  <p:par>
                    <p:cTn id="17" fill="hold">
                      <p:stCondLst>
                        <p:cond delay="indefinite"/>
                      </p:stCondLst>
                      <p:childTnLst>
                        <p:par>
                          <p:cTn id="18" fill="hold">
                            <p:stCondLst>
                              <p:cond delay="0"/>
                            </p:stCondLst>
                            <p:childTnLst>
                              <p:par>
                                <p:cTn id="19" presetID="2" presetClass="exit" presetSubtype="4" fill="hold" nodeType="clickEffect">
                                  <p:stCondLst>
                                    <p:cond delay="0"/>
                                  </p:stCondLst>
                                  <p:childTnLst>
                                    <p:anim calcmode="lin" valueType="num">
                                      <p:cBhvr additive="base">
                                        <p:cTn id="20" dur="500"/>
                                        <p:tgtEl>
                                          <p:spTgt spid="1030"/>
                                        </p:tgtEl>
                                        <p:attrNameLst>
                                          <p:attrName>ppt_x</p:attrName>
                                        </p:attrNameLst>
                                      </p:cBhvr>
                                      <p:tavLst>
                                        <p:tav tm="0">
                                          <p:val>
                                            <p:strVal val="ppt_x"/>
                                          </p:val>
                                        </p:tav>
                                        <p:tav tm="100000">
                                          <p:val>
                                            <p:strVal val="ppt_x"/>
                                          </p:val>
                                        </p:tav>
                                      </p:tavLst>
                                    </p:anim>
                                    <p:anim calcmode="lin" valueType="num">
                                      <p:cBhvr additive="base">
                                        <p:cTn id="21" dur="500"/>
                                        <p:tgtEl>
                                          <p:spTgt spid="1030"/>
                                        </p:tgtEl>
                                        <p:attrNameLst>
                                          <p:attrName>ppt_y</p:attrName>
                                        </p:attrNameLst>
                                      </p:cBhvr>
                                      <p:tavLst>
                                        <p:tav tm="0">
                                          <p:val>
                                            <p:strVal val="ppt_y"/>
                                          </p:val>
                                        </p:tav>
                                        <p:tav tm="100000">
                                          <p:val>
                                            <p:strVal val="1+ppt_h/2"/>
                                          </p:val>
                                        </p:tav>
                                      </p:tavLst>
                                    </p:anim>
                                    <p:set>
                                      <p:cBhvr>
                                        <p:cTn id="22" dur="1" fill="hold">
                                          <p:stCondLst>
                                            <p:cond delay="499"/>
                                          </p:stCondLst>
                                        </p:cTn>
                                        <p:tgtEl>
                                          <p:spTgt spid="10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7" name="Picture 9"/>
          <p:cNvPicPr>
            <a:picLocks noChangeAspect="1" noChangeArrowheads="1"/>
          </p:cNvPicPr>
          <p:nvPr/>
        </p:nvPicPr>
        <p:blipFill>
          <a:blip r:embed="rId2" cstate="print"/>
          <a:srcRect/>
          <a:stretch>
            <a:fillRect/>
          </a:stretch>
        </p:blipFill>
        <p:spPr bwMode="auto">
          <a:xfrm>
            <a:off x="2214546" y="3643314"/>
            <a:ext cx="1133475" cy="3028950"/>
          </a:xfrm>
          <a:prstGeom prst="rect">
            <a:avLst/>
          </a:prstGeom>
          <a:noFill/>
          <a:ln w="9525">
            <a:noFill/>
            <a:miter lim="800000"/>
            <a:headEnd/>
            <a:tailEnd/>
          </a:ln>
          <a:effectLst/>
        </p:spPr>
      </p:pic>
      <p:pic>
        <p:nvPicPr>
          <p:cNvPr id="2050" name="Picture 2"/>
          <p:cNvPicPr>
            <a:picLocks noChangeAspect="1" noChangeArrowheads="1"/>
          </p:cNvPicPr>
          <p:nvPr/>
        </p:nvPicPr>
        <p:blipFill>
          <a:blip r:embed="rId3" cstate="print"/>
          <a:srcRect/>
          <a:stretch>
            <a:fillRect/>
          </a:stretch>
        </p:blipFill>
        <p:spPr bwMode="auto">
          <a:xfrm>
            <a:off x="0" y="-1"/>
            <a:ext cx="4643438" cy="3571877"/>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cstate="print"/>
          <a:srcRect/>
          <a:stretch>
            <a:fillRect/>
          </a:stretch>
        </p:blipFill>
        <p:spPr bwMode="auto">
          <a:xfrm>
            <a:off x="4714876" y="0"/>
            <a:ext cx="4429124" cy="3571876"/>
          </a:xfrm>
          <a:prstGeom prst="rect">
            <a:avLst/>
          </a:prstGeom>
          <a:noFill/>
          <a:ln w="9525">
            <a:noFill/>
            <a:miter lim="800000"/>
            <a:headEnd/>
            <a:tailEnd/>
          </a:ln>
          <a:effectLst/>
        </p:spPr>
      </p:pic>
      <p:pic>
        <p:nvPicPr>
          <p:cNvPr id="2052" name="Picture 4"/>
          <p:cNvPicPr>
            <a:picLocks noChangeAspect="1" noChangeArrowheads="1"/>
          </p:cNvPicPr>
          <p:nvPr/>
        </p:nvPicPr>
        <p:blipFill>
          <a:blip r:embed="rId5" cstate="print"/>
          <a:srcRect/>
          <a:stretch>
            <a:fillRect/>
          </a:stretch>
        </p:blipFill>
        <p:spPr bwMode="auto">
          <a:xfrm rot="10800000">
            <a:off x="1571604" y="4357694"/>
            <a:ext cx="666745" cy="500059"/>
          </a:xfrm>
          <a:prstGeom prst="rect">
            <a:avLst/>
          </a:prstGeom>
          <a:noFill/>
          <a:ln w="9525">
            <a:noFill/>
            <a:miter lim="800000"/>
            <a:headEnd/>
            <a:tailEnd/>
          </a:ln>
          <a:effectLst/>
        </p:spPr>
      </p:pic>
      <p:pic>
        <p:nvPicPr>
          <p:cNvPr id="2053" name="Picture 5"/>
          <p:cNvPicPr>
            <a:picLocks noChangeAspect="1" noChangeArrowheads="1"/>
          </p:cNvPicPr>
          <p:nvPr/>
        </p:nvPicPr>
        <p:blipFill>
          <a:blip r:embed="rId6" cstate="print"/>
          <a:srcRect/>
          <a:stretch>
            <a:fillRect/>
          </a:stretch>
        </p:blipFill>
        <p:spPr bwMode="auto">
          <a:xfrm>
            <a:off x="1785918" y="4143380"/>
            <a:ext cx="180975" cy="257175"/>
          </a:xfrm>
          <a:prstGeom prst="rect">
            <a:avLst/>
          </a:prstGeom>
          <a:noFill/>
          <a:ln w="9525">
            <a:noFill/>
            <a:miter lim="800000"/>
            <a:headEnd/>
            <a:tailEnd/>
          </a:ln>
          <a:effectLst/>
        </p:spPr>
      </p:pic>
      <p:pic>
        <p:nvPicPr>
          <p:cNvPr id="2054" name="Picture 6"/>
          <p:cNvPicPr>
            <a:picLocks noChangeAspect="1" noChangeArrowheads="1"/>
          </p:cNvPicPr>
          <p:nvPr/>
        </p:nvPicPr>
        <p:blipFill>
          <a:blip r:embed="rId7" cstate="print"/>
          <a:srcRect/>
          <a:stretch>
            <a:fillRect/>
          </a:stretch>
        </p:blipFill>
        <p:spPr bwMode="auto">
          <a:xfrm>
            <a:off x="1928794" y="4786322"/>
            <a:ext cx="171450" cy="276225"/>
          </a:xfrm>
          <a:prstGeom prst="rect">
            <a:avLst/>
          </a:prstGeom>
          <a:noFill/>
          <a:ln w="9525">
            <a:noFill/>
            <a:miter lim="800000"/>
            <a:headEnd/>
            <a:tailEnd/>
          </a:ln>
          <a:effectLst/>
        </p:spPr>
      </p:pic>
      <p:pic>
        <p:nvPicPr>
          <p:cNvPr id="2055" name="Picture 7"/>
          <p:cNvPicPr>
            <a:picLocks noChangeAspect="1" noChangeArrowheads="1"/>
          </p:cNvPicPr>
          <p:nvPr/>
        </p:nvPicPr>
        <p:blipFill>
          <a:blip r:embed="rId8" cstate="print"/>
          <a:srcRect/>
          <a:stretch>
            <a:fillRect/>
          </a:stretch>
        </p:blipFill>
        <p:spPr bwMode="auto">
          <a:xfrm>
            <a:off x="2071670" y="3643314"/>
            <a:ext cx="209550" cy="809625"/>
          </a:xfrm>
          <a:prstGeom prst="rect">
            <a:avLst/>
          </a:prstGeom>
          <a:noFill/>
          <a:ln w="9525">
            <a:noFill/>
            <a:miter lim="800000"/>
            <a:headEnd/>
            <a:tailEnd/>
          </a:ln>
          <a:effectLst/>
        </p:spPr>
      </p:pic>
      <p:pic>
        <p:nvPicPr>
          <p:cNvPr id="2056" name="Picture 8"/>
          <p:cNvPicPr>
            <a:picLocks noChangeAspect="1" noChangeArrowheads="1"/>
          </p:cNvPicPr>
          <p:nvPr/>
        </p:nvPicPr>
        <p:blipFill>
          <a:blip r:embed="rId9" cstate="print"/>
          <a:srcRect/>
          <a:stretch>
            <a:fillRect/>
          </a:stretch>
        </p:blipFill>
        <p:spPr bwMode="auto">
          <a:xfrm>
            <a:off x="2214546" y="5429264"/>
            <a:ext cx="123825" cy="762000"/>
          </a:xfrm>
          <a:prstGeom prst="rect">
            <a:avLst/>
          </a:prstGeom>
          <a:noFill/>
          <a:ln w="9525">
            <a:noFill/>
            <a:miter lim="800000"/>
            <a:headEnd/>
            <a:tailEnd/>
          </a:ln>
          <a:effectLst/>
        </p:spPr>
      </p:pic>
      <p:pic>
        <p:nvPicPr>
          <p:cNvPr id="2058" name="Picture 10"/>
          <p:cNvPicPr>
            <a:picLocks noChangeAspect="1" noChangeArrowheads="1"/>
          </p:cNvPicPr>
          <p:nvPr/>
        </p:nvPicPr>
        <p:blipFill>
          <a:blip r:embed="rId10" cstate="print"/>
          <a:srcRect/>
          <a:stretch>
            <a:fillRect/>
          </a:stretch>
        </p:blipFill>
        <p:spPr bwMode="auto">
          <a:xfrm>
            <a:off x="4643438" y="3571876"/>
            <a:ext cx="4500562" cy="328612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2.5E-6 -2.67345E-6 C 0.01997 -0.00879 0.04705 0.01434 0.06198 -0.00555 " pathEditMode="relative" ptsTypes="fA">
                                      <p:cBhvr>
                                        <p:cTn id="6" dur="2000" fill="hold"/>
                                        <p:tgtEl>
                                          <p:spTgt spid="2052"/>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055"/>
                                        </p:tgtEl>
                                        <p:attrNameLst>
                                          <p:attrName>style.visibility</p:attrName>
                                        </p:attrNameLst>
                                      </p:cBhvr>
                                      <p:to>
                                        <p:strVal val="visible"/>
                                      </p:to>
                                    </p:set>
                                    <p:anim calcmode="lin" valueType="num">
                                      <p:cBhvr additive="base">
                                        <p:cTn id="11" dur="500" fill="hold"/>
                                        <p:tgtEl>
                                          <p:spTgt spid="2055"/>
                                        </p:tgtEl>
                                        <p:attrNameLst>
                                          <p:attrName>ppt_x</p:attrName>
                                        </p:attrNameLst>
                                      </p:cBhvr>
                                      <p:tavLst>
                                        <p:tav tm="0">
                                          <p:val>
                                            <p:strVal val="#ppt_x"/>
                                          </p:val>
                                        </p:tav>
                                        <p:tav tm="100000">
                                          <p:val>
                                            <p:strVal val="#ppt_x"/>
                                          </p:val>
                                        </p:tav>
                                      </p:tavLst>
                                    </p:anim>
                                    <p:anim calcmode="lin" valueType="num">
                                      <p:cBhvr additive="base">
                                        <p:cTn id="12" dur="500" fill="hold"/>
                                        <p:tgtEl>
                                          <p:spTgt spid="205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056"/>
                                        </p:tgtEl>
                                        <p:attrNameLst>
                                          <p:attrName>style.visibility</p:attrName>
                                        </p:attrNameLst>
                                      </p:cBhvr>
                                      <p:to>
                                        <p:strVal val="visible"/>
                                      </p:to>
                                    </p:set>
                                    <p:anim calcmode="lin" valueType="num">
                                      <p:cBhvr additive="base">
                                        <p:cTn id="17" dur="500" fill="hold"/>
                                        <p:tgtEl>
                                          <p:spTgt spid="2056"/>
                                        </p:tgtEl>
                                        <p:attrNameLst>
                                          <p:attrName>ppt_x</p:attrName>
                                        </p:attrNameLst>
                                      </p:cBhvr>
                                      <p:tavLst>
                                        <p:tav tm="0">
                                          <p:val>
                                            <p:strVal val="#ppt_x"/>
                                          </p:val>
                                        </p:tav>
                                        <p:tav tm="100000">
                                          <p:val>
                                            <p:strVal val="#ppt_x"/>
                                          </p:val>
                                        </p:tav>
                                      </p:tavLst>
                                    </p:anim>
                                    <p:anim calcmode="lin" valueType="num">
                                      <p:cBhvr additive="base">
                                        <p:cTn id="18" dur="500" fill="hold"/>
                                        <p:tgtEl>
                                          <p:spTgt spid="205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nodeType="clickEffect">
                                  <p:stCondLst>
                                    <p:cond delay="0"/>
                                  </p:stCondLst>
                                  <p:childTnLst>
                                    <p:animMotion origin="layout" path="M 2.22222E-6 3.38575E-6 C 0.00729 0.0074 0.0099 0.01827 0.01563 0.02821 C 0.01719 0.0333 0.02066 0.03769 0.02118 0.04324 C 0.02517 0.08603 0.0125 0.07932 0.0283 0.08441 C 0.02986 0.08372 0.04583 0.07516 0.03663 0.07516 " pathEditMode="relative" ptsTypes="ffffA">
                                      <p:cBhvr>
                                        <p:cTn id="22" dur="2000" fill="hold"/>
                                        <p:tgtEl>
                                          <p:spTgt spid="2054"/>
                                        </p:tgtEl>
                                        <p:attrNameLst>
                                          <p:attrName>ppt_x</p:attrName>
                                          <p:attrName>ppt_y</p:attrName>
                                        </p:attrNameLst>
                                      </p:cBhvr>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2.77778E-7 -3.9408E-6 C 0.00069 -0.00693 -0.00087 -0.01572 0.00278 -0.02081 C 0.00885 -0.0289 0.02101 -0.03677 0.02812 -0.04139 C 0.03333 -0.04486 0.03854 -0.04879 0.04357 -0.05272 C 0.04496 -0.05388 0.04774 -0.05411 0.04774 -0.05642 C 0.04774 -0.05828 0.04496 -0.05411 0.04357 -0.05457 C 0.04236 -0.05481 0.04166 -0.05712 0.0408 -0.05828 " pathEditMode="relative" ptsTypes="ffffffA">
                                      <p:cBhvr>
                                        <p:cTn id="26" dur="2000" fill="hold"/>
                                        <p:tgtEl>
                                          <p:spTgt spid="2053"/>
                                        </p:tgtEl>
                                        <p:attrNameLst>
                                          <p:attrName>ppt_x</p:attrName>
                                          <p:attrName>ppt_y</p:attrName>
                                        </p:attrNameLst>
                                      </p:cBhvr>
                                    </p:animMotion>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nodeType="clickEffect">
                                  <p:stCondLst>
                                    <p:cond delay="0"/>
                                  </p:stCondLst>
                                  <p:childTnLst>
                                    <p:anim calcmode="lin" valueType="num">
                                      <p:cBhvr additive="base">
                                        <p:cTn id="30" dur="500"/>
                                        <p:tgtEl>
                                          <p:spTgt spid="2055"/>
                                        </p:tgtEl>
                                        <p:attrNameLst>
                                          <p:attrName>ppt_x</p:attrName>
                                        </p:attrNameLst>
                                      </p:cBhvr>
                                      <p:tavLst>
                                        <p:tav tm="0">
                                          <p:val>
                                            <p:strVal val="ppt_x"/>
                                          </p:val>
                                        </p:tav>
                                        <p:tav tm="100000">
                                          <p:val>
                                            <p:strVal val="ppt_x"/>
                                          </p:val>
                                        </p:tav>
                                      </p:tavLst>
                                    </p:anim>
                                    <p:anim calcmode="lin" valueType="num">
                                      <p:cBhvr additive="base">
                                        <p:cTn id="31" dur="500"/>
                                        <p:tgtEl>
                                          <p:spTgt spid="2055"/>
                                        </p:tgtEl>
                                        <p:attrNameLst>
                                          <p:attrName>ppt_y</p:attrName>
                                        </p:attrNameLst>
                                      </p:cBhvr>
                                      <p:tavLst>
                                        <p:tav tm="0">
                                          <p:val>
                                            <p:strVal val="ppt_y"/>
                                          </p:val>
                                        </p:tav>
                                        <p:tav tm="100000">
                                          <p:val>
                                            <p:strVal val="1+ppt_h/2"/>
                                          </p:val>
                                        </p:tav>
                                      </p:tavLst>
                                    </p:anim>
                                    <p:set>
                                      <p:cBhvr>
                                        <p:cTn id="32" dur="1" fill="hold">
                                          <p:stCondLst>
                                            <p:cond delay="499"/>
                                          </p:stCondLst>
                                        </p:cTn>
                                        <p:tgtEl>
                                          <p:spTgt spid="205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2056"/>
                                        </p:tgtEl>
                                        <p:attrNameLst>
                                          <p:attrName>ppt_x</p:attrName>
                                        </p:attrNameLst>
                                      </p:cBhvr>
                                      <p:tavLst>
                                        <p:tav tm="0">
                                          <p:val>
                                            <p:strVal val="ppt_x"/>
                                          </p:val>
                                        </p:tav>
                                        <p:tav tm="100000">
                                          <p:val>
                                            <p:strVal val="ppt_x"/>
                                          </p:val>
                                        </p:tav>
                                      </p:tavLst>
                                    </p:anim>
                                    <p:anim calcmode="lin" valueType="num">
                                      <p:cBhvr additive="base">
                                        <p:cTn id="37" dur="500"/>
                                        <p:tgtEl>
                                          <p:spTgt spid="2056"/>
                                        </p:tgtEl>
                                        <p:attrNameLst>
                                          <p:attrName>ppt_y</p:attrName>
                                        </p:attrNameLst>
                                      </p:cBhvr>
                                      <p:tavLst>
                                        <p:tav tm="0">
                                          <p:val>
                                            <p:strVal val="ppt_y"/>
                                          </p:val>
                                        </p:tav>
                                        <p:tav tm="100000">
                                          <p:val>
                                            <p:strVal val="1+ppt_h/2"/>
                                          </p:val>
                                        </p:tav>
                                      </p:tavLst>
                                    </p:anim>
                                    <p:set>
                                      <p:cBhvr>
                                        <p:cTn id="38" dur="1" fill="hold">
                                          <p:stCondLst>
                                            <p:cond delay="499"/>
                                          </p:stCondLst>
                                        </p:cTn>
                                        <p:tgtEl>
                                          <p:spTgt spid="205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0"/>
            <a:ext cx="4762500" cy="3571875"/>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cstate="print"/>
          <a:srcRect/>
          <a:stretch>
            <a:fillRect/>
          </a:stretch>
        </p:blipFill>
        <p:spPr bwMode="auto">
          <a:xfrm>
            <a:off x="4907101" y="642918"/>
            <a:ext cx="4236899" cy="2357454"/>
          </a:xfrm>
          <a:prstGeom prst="rect">
            <a:avLst/>
          </a:prstGeom>
          <a:noFill/>
          <a:ln w="9525">
            <a:noFill/>
            <a:miter lim="800000"/>
            <a:headEnd/>
            <a:tailEnd/>
          </a:ln>
          <a:effectLst/>
        </p:spPr>
      </p:pic>
      <p:pic>
        <p:nvPicPr>
          <p:cNvPr id="3076" name="Picture 4"/>
          <p:cNvPicPr>
            <a:picLocks noChangeAspect="1" noChangeArrowheads="1"/>
          </p:cNvPicPr>
          <p:nvPr/>
        </p:nvPicPr>
        <p:blipFill>
          <a:blip r:embed="rId4" cstate="print"/>
          <a:srcRect/>
          <a:stretch>
            <a:fillRect/>
          </a:stretch>
        </p:blipFill>
        <p:spPr bwMode="auto">
          <a:xfrm>
            <a:off x="642910" y="4143380"/>
            <a:ext cx="3686175" cy="2028825"/>
          </a:xfrm>
          <a:prstGeom prst="rect">
            <a:avLst/>
          </a:prstGeom>
          <a:noFill/>
          <a:ln w="9525">
            <a:noFill/>
            <a:miter lim="800000"/>
            <a:headEnd/>
            <a:tailEnd/>
          </a:ln>
          <a:effectLst/>
        </p:spPr>
      </p:pic>
      <p:pic>
        <p:nvPicPr>
          <p:cNvPr id="3077" name="Picture 5"/>
          <p:cNvPicPr>
            <a:picLocks noChangeAspect="1" noChangeArrowheads="1"/>
          </p:cNvPicPr>
          <p:nvPr/>
        </p:nvPicPr>
        <p:blipFill>
          <a:blip r:embed="rId5" cstate="print"/>
          <a:srcRect/>
          <a:stretch>
            <a:fillRect/>
          </a:stretch>
        </p:blipFill>
        <p:spPr bwMode="auto">
          <a:xfrm>
            <a:off x="2214546" y="5500702"/>
            <a:ext cx="214306" cy="214306"/>
          </a:xfrm>
          <a:prstGeom prst="rect">
            <a:avLst/>
          </a:prstGeom>
          <a:noFill/>
          <a:ln w="9525">
            <a:noFill/>
            <a:miter lim="800000"/>
            <a:headEnd/>
            <a:tailEnd/>
          </a:ln>
          <a:effectLst/>
        </p:spPr>
      </p:pic>
      <p:pic>
        <p:nvPicPr>
          <p:cNvPr id="8" name="Picture 5"/>
          <p:cNvPicPr>
            <a:picLocks noChangeAspect="1" noChangeArrowheads="1"/>
          </p:cNvPicPr>
          <p:nvPr/>
        </p:nvPicPr>
        <p:blipFill>
          <a:blip r:embed="rId5" cstate="print"/>
          <a:srcRect/>
          <a:stretch>
            <a:fillRect/>
          </a:stretch>
        </p:blipFill>
        <p:spPr bwMode="auto">
          <a:xfrm>
            <a:off x="1643042" y="5072074"/>
            <a:ext cx="214306" cy="214306"/>
          </a:xfrm>
          <a:prstGeom prst="rect">
            <a:avLst/>
          </a:prstGeom>
          <a:noFill/>
          <a:ln w="9525">
            <a:noFill/>
            <a:miter lim="800000"/>
            <a:headEnd/>
            <a:tailEnd/>
          </a:ln>
          <a:effectLst/>
        </p:spPr>
      </p:pic>
      <p:pic>
        <p:nvPicPr>
          <p:cNvPr id="9" name="Picture 5"/>
          <p:cNvPicPr>
            <a:picLocks noChangeAspect="1" noChangeArrowheads="1"/>
          </p:cNvPicPr>
          <p:nvPr/>
        </p:nvPicPr>
        <p:blipFill>
          <a:blip r:embed="rId5" cstate="print"/>
          <a:srcRect/>
          <a:stretch>
            <a:fillRect/>
          </a:stretch>
        </p:blipFill>
        <p:spPr bwMode="auto">
          <a:xfrm>
            <a:off x="1928794" y="5286388"/>
            <a:ext cx="214306" cy="214306"/>
          </a:xfrm>
          <a:prstGeom prst="rect">
            <a:avLst/>
          </a:prstGeom>
          <a:noFill/>
          <a:ln w="9525">
            <a:noFill/>
            <a:miter lim="800000"/>
            <a:headEnd/>
            <a:tailEnd/>
          </a:ln>
          <a:effectLst/>
        </p:spPr>
      </p:pic>
      <p:pic>
        <p:nvPicPr>
          <p:cNvPr id="10" name="Picture 5"/>
          <p:cNvPicPr>
            <a:picLocks noChangeAspect="1" noChangeArrowheads="1"/>
          </p:cNvPicPr>
          <p:nvPr/>
        </p:nvPicPr>
        <p:blipFill>
          <a:blip r:embed="rId5" cstate="print"/>
          <a:srcRect/>
          <a:stretch>
            <a:fillRect/>
          </a:stretch>
        </p:blipFill>
        <p:spPr bwMode="auto">
          <a:xfrm>
            <a:off x="2786050" y="5429264"/>
            <a:ext cx="214306" cy="214306"/>
          </a:xfrm>
          <a:prstGeom prst="rect">
            <a:avLst/>
          </a:prstGeom>
          <a:noFill/>
          <a:ln w="9525">
            <a:noFill/>
            <a:miter lim="800000"/>
            <a:headEnd/>
            <a:tailEnd/>
          </a:ln>
          <a:effectLst/>
        </p:spPr>
      </p:pic>
      <p:pic>
        <p:nvPicPr>
          <p:cNvPr id="11" name="Picture 5"/>
          <p:cNvPicPr>
            <a:picLocks noChangeAspect="1" noChangeArrowheads="1"/>
          </p:cNvPicPr>
          <p:nvPr/>
        </p:nvPicPr>
        <p:blipFill>
          <a:blip r:embed="rId5" cstate="print"/>
          <a:srcRect/>
          <a:stretch>
            <a:fillRect/>
          </a:stretch>
        </p:blipFill>
        <p:spPr bwMode="auto">
          <a:xfrm>
            <a:off x="2500298" y="5500702"/>
            <a:ext cx="214306" cy="214306"/>
          </a:xfrm>
          <a:prstGeom prst="rect">
            <a:avLst/>
          </a:prstGeom>
          <a:noFill/>
          <a:ln w="9525">
            <a:noFill/>
            <a:miter lim="800000"/>
            <a:headEnd/>
            <a:tailEnd/>
          </a:ln>
          <a:effectLst/>
        </p:spPr>
      </p:pic>
      <p:pic>
        <p:nvPicPr>
          <p:cNvPr id="12" name="Picture 5"/>
          <p:cNvPicPr>
            <a:picLocks noChangeAspect="1" noChangeArrowheads="1"/>
          </p:cNvPicPr>
          <p:nvPr/>
        </p:nvPicPr>
        <p:blipFill>
          <a:blip r:embed="rId5" cstate="print"/>
          <a:srcRect/>
          <a:stretch>
            <a:fillRect/>
          </a:stretch>
        </p:blipFill>
        <p:spPr bwMode="auto">
          <a:xfrm>
            <a:off x="3071802" y="5357826"/>
            <a:ext cx="214306" cy="214306"/>
          </a:xfrm>
          <a:prstGeom prst="rect">
            <a:avLst/>
          </a:prstGeom>
          <a:noFill/>
          <a:ln w="9525">
            <a:noFill/>
            <a:miter lim="800000"/>
            <a:headEnd/>
            <a:tailEnd/>
          </a:ln>
          <a:effectLst/>
        </p:spPr>
      </p:pic>
      <p:pic>
        <p:nvPicPr>
          <p:cNvPr id="3078" name="Picture 6"/>
          <p:cNvPicPr>
            <a:picLocks noChangeAspect="1" noChangeArrowheads="1"/>
          </p:cNvPicPr>
          <p:nvPr/>
        </p:nvPicPr>
        <p:blipFill>
          <a:blip r:embed="rId6" cstate="print"/>
          <a:srcRect/>
          <a:stretch>
            <a:fillRect/>
          </a:stretch>
        </p:blipFill>
        <p:spPr bwMode="auto">
          <a:xfrm>
            <a:off x="4714876" y="3571876"/>
            <a:ext cx="4486064" cy="328612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4.72222E-6 1.40611E-6 C -0.00416 -0.00855 -0.00798 -0.00694 -0.01267 -0.01688 C -0.01215 -0.01989 -0.01232 -0.02336 -0.01128 -0.02613 C -0.01041 -0.02867 -0.00833 -0.02983 -0.00694 -0.03191 C -0.00121 -0.04116 0.00365 -0.05319 0.0099 -0.06198 C 0.01511 -0.08279 -0.00434 -0.08117 -0.01406 -0.08441 C -0.01718 -0.09759 -0.01788 -0.09435 -0.01545 -0.10869 C -0.01475 -0.11262 -0.01267 -0.12003 -0.01267 -0.12003 C -0.01371 -0.12696 -0.01458 -0.13251 -0.01684 -0.13876 " pathEditMode="relative" ptsTypes="ffffffffA">
                                      <p:cBhvr>
                                        <p:cTn id="6" dur="2000" fill="hold"/>
                                        <p:tgtEl>
                                          <p:spTgt spid="8"/>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1.11111E-6 -4.35708E-6 C 0.00035 -0.01943 0.00017 -0.05759 0.00278 -0.08256 C 0.00399 -0.09482 0.01094 -0.10939 0.01406 -0.12211 C 0.01493 -0.12581 0.02673 -0.13691 0.02951 -0.14269 C 0.02396 -0.15379 0.03003 -0.14315 0.02257 -0.15194 C 0.0125 -0.16374 0.01944 -0.15957 0.01128 -0.16328 C 0.01042 -0.16513 0.00885 -0.16674 0.00851 -0.16883 C 0.00746 -0.17438 0.00694 -0.18571 0.00694 -0.18571 " pathEditMode="relative" ptsTypes="fffffffA">
                                      <p:cBhvr>
                                        <p:cTn id="10" dur="2000" fill="hold"/>
                                        <p:tgtEl>
                                          <p:spTgt spid="9"/>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4.16667E-6 -6.0592E-6 C 0.0007 -0.02406 -4.16667E-6 -0.05089 0.00834 -0.07309 C 0.0099 -0.08141 0.01302 -0.08604 0.01546 -0.0939 C 0.0224 -0.11726 0.01441 -0.0946 0.02101 -0.11263 C 0.0224 -0.12212 0.02257 -0.13067 0.02674 -0.13877 C 0.03039 -0.1538 0.03108 -0.17993 0.0224 -0.1915 C 0.02188 -0.19335 0.02101 -0.1952 0.02101 -0.19705 C 0.02101 -0.20029 0.0224 -0.20954 0.0224 -0.2063 C 0.0224 -0.20514 0.0224 -0.20375 0.0224 -0.2026 " pathEditMode="relative" ptsTypes="ffffffffA">
                                      <p:cBhvr>
                                        <p:cTn id="14" dur="2000" fill="hold"/>
                                        <p:tgtEl>
                                          <p:spTgt spid="3077"/>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nodeType="clickEffect">
                                  <p:stCondLst>
                                    <p:cond delay="0"/>
                                  </p:stCondLst>
                                  <p:childTnLst>
                                    <p:animMotion origin="layout" path="M -2.77778E-7 -6.0592E-6 C 0.00122 -0.01203 0.00191 -0.0236 0.00694 -0.03377 C 0.00903 -0.04788 0.01493 -0.05967 0.01823 -0.07309 C 0.02014 -0.08881 0.02118 -0.09483 0.01823 -0.11078 C 0.01719 -0.12397 0.01684 -0.1353 0.01128 -0.1464 C 0.01319 -0.15889 0.01736 -0.16606 0.0224 -0.17646 C 0.02187 -0.18155 0.02187 -0.18664 0.02101 -0.1915 C 0.01806 -0.20977 0.01823 -0.19774 0.01823 -0.20445 " pathEditMode="relative" ptsTypes="fffffffA">
                                      <p:cBhvr>
                                        <p:cTn id="18" dur="2000" fill="hold"/>
                                        <p:tgtEl>
                                          <p:spTgt spid="11"/>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nodeType="clickEffect">
                                  <p:stCondLst>
                                    <p:cond delay="0"/>
                                  </p:stCondLst>
                                  <p:childTnLst>
                                    <p:animMotion origin="layout" path="M 8.67362E-19 -2.95097E-6 C 0.00156 -0.03307 -0.00174 -0.07053 0.01267 -0.09944 C 0.01684 -0.11656 0.02153 -0.13367 0.02674 -0.15009 C 0.03073 -0.1827 0.02465 -0.14361 0.03229 -0.16882 C 0.03437 -0.17553 0.03472 -0.18293 0.03663 -0.18964 C 0.03611 -0.19403 0.03524 -0.20259 0.03524 -0.20259 " pathEditMode="relative" ptsTypes="fffffA">
                                      <p:cBhvr>
                                        <p:cTn id="22" dur="2000" fill="hold"/>
                                        <p:tgtEl>
                                          <p:spTgt spid="10"/>
                                        </p:tgtEl>
                                        <p:attrNameLst>
                                          <p:attrName>ppt_x</p:attrName>
                                          <p:attrName>ppt_y</p:attrName>
                                        </p:attrNameLst>
                                      </p:cBhvr>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5E-6 2.25717E-6 C 0.00191 -0.02729 0.00608 -0.05365 0.01407 -0.07886 C 0.01667 -0.10014 0.01337 -0.08002 0.0198 -0.1013 C 0.02205 -0.1087 0.02223 -0.11656 0.02535 -0.12373 C 0.02744 -0.12835 0.03247 -0.13691 0.03247 -0.13691 C 0.03299 -0.13876 0.03299 -0.14107 0.03386 -0.14269 C 0.0349 -0.14454 0.03716 -0.14454 0.03803 -0.14639 C 0.03959 -0.14963 0.0408 -0.15749 0.0408 -0.15749 C 0.03872 -0.16582 0.03837 -0.17206 0.03247 -0.17646 " pathEditMode="relative" ptsTypes="ffffffffA">
                                      <p:cBhvr>
                                        <p:cTn id="26" dur="2000" fill="hold"/>
                                        <p:tgtEl>
                                          <p:spTgt spid="1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42852"/>
            <a:ext cx="8229600" cy="1143000"/>
          </a:xfrm>
        </p:spPr>
        <p:txBody>
          <a:bodyPr/>
          <a:lstStyle/>
          <a:p>
            <a:r>
              <a:rPr lang="en-AU" b="1" i="1" u="sng" dirty="0" smtClean="0"/>
              <a:t>Positives and negative impacts</a:t>
            </a:r>
            <a:endParaRPr lang="en-AU" dirty="0"/>
          </a:p>
        </p:txBody>
      </p:sp>
      <p:sp>
        <p:nvSpPr>
          <p:cNvPr id="3" name="Content Placeholder 2"/>
          <p:cNvSpPr>
            <a:spLocks noGrp="1"/>
          </p:cNvSpPr>
          <p:nvPr>
            <p:ph idx="1"/>
          </p:nvPr>
        </p:nvSpPr>
        <p:spPr>
          <a:xfrm>
            <a:off x="428596" y="1142984"/>
            <a:ext cx="8229600" cy="5072098"/>
          </a:xfrm>
        </p:spPr>
        <p:txBody>
          <a:bodyPr>
            <a:noAutofit/>
          </a:bodyPr>
          <a:lstStyle/>
          <a:p>
            <a:r>
              <a:rPr lang="en-AU" sz="1150" b="1" i="1" u="sng" dirty="0" smtClean="0"/>
              <a:t>Coral Bleaching: Great Barrier Reef</a:t>
            </a:r>
            <a:r>
              <a:rPr lang="en-AU" sz="1150" dirty="0" smtClean="0"/>
              <a:t/>
            </a:r>
            <a:br>
              <a:rPr lang="en-AU" sz="1150" dirty="0" smtClean="0"/>
            </a:br>
            <a:r>
              <a:rPr lang="en-AU" sz="1150" b="1" i="1" u="sng" dirty="0" smtClean="0"/>
              <a:t>Negative effects</a:t>
            </a:r>
            <a:endParaRPr lang="en-AU" sz="1150" dirty="0" smtClean="0"/>
          </a:p>
          <a:p>
            <a:r>
              <a:rPr lang="en-AU" sz="1150" b="1" i="1" u="sng" dirty="0" smtClean="0"/>
              <a:t>Physical environment</a:t>
            </a:r>
            <a:endParaRPr lang="en-AU" sz="1150" dirty="0" smtClean="0"/>
          </a:p>
          <a:p>
            <a:r>
              <a:rPr lang="en-AU" sz="1150" dirty="0" smtClean="0"/>
              <a:t>·	without the energy from the zooxanthellae to be supplied to the coral, the coral's skeleton will be exposed and die</a:t>
            </a:r>
          </a:p>
          <a:p>
            <a:r>
              <a:rPr lang="en-AU" sz="1150" dirty="0" smtClean="0"/>
              <a:t> </a:t>
            </a:r>
          </a:p>
          <a:p>
            <a:r>
              <a:rPr lang="en-AU" sz="1150" dirty="0" smtClean="0"/>
              <a:t>·	The decrease in population of aquatic animals such as the parrotfish who feeds on the coral and Xmas tree worms which bores into the coral for shelter.</a:t>
            </a:r>
          </a:p>
          <a:p>
            <a:r>
              <a:rPr lang="en-AU" sz="1150" b="1" i="1" dirty="0" smtClean="0"/>
              <a:t> </a:t>
            </a:r>
            <a:endParaRPr lang="en-AU" sz="1150" dirty="0" smtClean="0"/>
          </a:p>
          <a:p>
            <a:r>
              <a:rPr lang="en-AU" sz="1150" dirty="0" smtClean="0"/>
              <a:t>·	there would be an outbreak of the crown-of-thorns population over the reef that world destroy the coral and the inhabitants of the reef </a:t>
            </a:r>
            <a:br>
              <a:rPr lang="en-AU" sz="1150" dirty="0" smtClean="0"/>
            </a:br>
            <a:r>
              <a:rPr lang="en-AU" sz="1150" b="1" i="1" u="sng" dirty="0" smtClean="0"/>
              <a:t>Human environment</a:t>
            </a:r>
            <a:endParaRPr lang="en-AU" sz="1150" dirty="0" smtClean="0"/>
          </a:p>
          <a:p>
            <a:r>
              <a:rPr lang="en-AU" sz="1150" b="1" i="1" dirty="0" smtClean="0"/>
              <a:t> </a:t>
            </a:r>
            <a:endParaRPr lang="en-AU" sz="1150" dirty="0" smtClean="0"/>
          </a:p>
          <a:p>
            <a:r>
              <a:rPr lang="en-AU" sz="1150" dirty="0" smtClean="0"/>
              <a:t>·	A decrease in the amount of tourists visiting the reef from 1.6 million of national and international tourists</a:t>
            </a:r>
          </a:p>
          <a:p>
            <a:r>
              <a:rPr lang="en-AU" sz="1150" b="1" i="1" dirty="0" smtClean="0"/>
              <a:t> </a:t>
            </a:r>
            <a:endParaRPr lang="en-AU" sz="1150" dirty="0" smtClean="0"/>
          </a:p>
          <a:p>
            <a:r>
              <a:rPr lang="en-AU" sz="1150" dirty="0" smtClean="0"/>
              <a:t>·	The lack of fish in and around of the reef will affect the fishing industry</a:t>
            </a:r>
          </a:p>
          <a:p>
            <a:r>
              <a:rPr lang="en-AU" sz="1150" b="1" i="1" dirty="0" smtClean="0"/>
              <a:t> </a:t>
            </a:r>
            <a:endParaRPr lang="en-AU" sz="1150" dirty="0" smtClean="0"/>
          </a:p>
          <a:p>
            <a:r>
              <a:rPr lang="en-AU" sz="1150" dirty="0" smtClean="0"/>
              <a:t>·	There will be an impact on the economy of Australia due to less exportation of fish and seafood and tourism</a:t>
            </a:r>
          </a:p>
          <a:p>
            <a:r>
              <a:rPr lang="en-AU" sz="1150" b="1" i="1" u="sng" dirty="0" smtClean="0"/>
              <a:t/>
            </a:r>
            <a:br>
              <a:rPr lang="en-AU" sz="1150" b="1" i="1" u="sng" dirty="0" smtClean="0"/>
            </a:br>
            <a:endParaRPr lang="en-AU" sz="1150" dirty="0" smtClean="0"/>
          </a:p>
          <a:p>
            <a:r>
              <a:rPr lang="en-AU" sz="1150" b="1" i="1" u="sng" dirty="0" smtClean="0"/>
              <a:t>Positive effects</a:t>
            </a:r>
            <a:r>
              <a:rPr lang="en-AU" sz="1150" dirty="0" smtClean="0"/>
              <a:t/>
            </a:r>
            <a:br>
              <a:rPr lang="en-AU" sz="1150" dirty="0" smtClean="0"/>
            </a:br>
            <a:r>
              <a:rPr lang="en-AU" sz="1150" b="1" i="1" u="sng" dirty="0" smtClean="0"/>
              <a:t>Physical environment</a:t>
            </a:r>
            <a:endParaRPr lang="en-AU" sz="1150" dirty="0" smtClean="0"/>
          </a:p>
          <a:p>
            <a:r>
              <a:rPr lang="en-AU" sz="1150" dirty="0" smtClean="0"/>
              <a:t>·	The increased sea temperatures along the coast of Australia will give a good environment for coral to flourish</a:t>
            </a:r>
          </a:p>
          <a:p>
            <a:r>
              <a:rPr lang="en-AU" sz="1150" dirty="0" smtClean="0"/>
              <a:t>·	The fish that lived on the great barrier reef will migrate to these new areas and repopulate</a:t>
            </a:r>
          </a:p>
          <a:p>
            <a:r>
              <a:rPr lang="en-AU" sz="1150" b="1" i="1" u="sng" dirty="0" smtClean="0"/>
              <a:t>Human environment</a:t>
            </a:r>
            <a:endParaRPr lang="en-AU" sz="1150" dirty="0" smtClean="0"/>
          </a:p>
          <a:p>
            <a:r>
              <a:rPr lang="en-AU" sz="1150" dirty="0" smtClean="0"/>
              <a:t>·	the migration of different of species of fish that have distributed along the coast will impact the fishing industry there</a:t>
            </a:r>
          </a:p>
          <a:p>
            <a:r>
              <a:rPr lang="en-AU" sz="1150" dirty="0" smtClean="0"/>
              <a:t>·	Tourism in these areas will increase</a:t>
            </a:r>
          </a:p>
          <a:p>
            <a:r>
              <a:rPr lang="en-AU" sz="1150" dirty="0" smtClean="0"/>
              <a:t>·	These 2 main factors will increase the economy</a:t>
            </a:r>
          </a:p>
          <a:p>
            <a:endParaRPr lang="en-AU" sz="11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i="1" u="sng" dirty="0" smtClean="0"/>
              <a:t>Contents Page</a:t>
            </a:r>
            <a:endParaRPr lang="en-AU" b="1" i="1" u="sng" dirty="0"/>
          </a:p>
        </p:txBody>
      </p:sp>
      <p:sp>
        <p:nvSpPr>
          <p:cNvPr id="3" name="Content Placeholder 2"/>
          <p:cNvSpPr>
            <a:spLocks noGrp="1"/>
          </p:cNvSpPr>
          <p:nvPr>
            <p:ph idx="1"/>
          </p:nvPr>
        </p:nvSpPr>
        <p:spPr>
          <a:xfrm>
            <a:off x="571472" y="1643050"/>
            <a:ext cx="8229600" cy="4525963"/>
          </a:xfrm>
        </p:spPr>
        <p:txBody>
          <a:bodyPr>
            <a:normAutofit fontScale="85000" lnSpcReduction="20000"/>
          </a:bodyPr>
          <a:lstStyle/>
          <a:p>
            <a:r>
              <a:rPr lang="en-AU" dirty="0" smtClean="0"/>
              <a:t>Page 1: Front Cover</a:t>
            </a:r>
            <a:br>
              <a:rPr lang="en-AU" dirty="0" smtClean="0"/>
            </a:br>
            <a:r>
              <a:rPr lang="en-AU" dirty="0" smtClean="0"/>
              <a:t>Page 2: Contents page</a:t>
            </a:r>
            <a:br>
              <a:rPr lang="en-AU" dirty="0" smtClean="0"/>
            </a:br>
            <a:r>
              <a:rPr lang="en-AU" dirty="0" smtClean="0"/>
              <a:t> Page 3: Introduction</a:t>
            </a:r>
            <a:br>
              <a:rPr lang="en-AU" dirty="0" smtClean="0"/>
            </a:br>
            <a:r>
              <a:rPr lang="en-AU" dirty="0" smtClean="0"/>
              <a:t> Page 4: Ecosystems and Habitats affected</a:t>
            </a:r>
            <a:br>
              <a:rPr lang="en-AU" dirty="0" smtClean="0"/>
            </a:br>
            <a:r>
              <a:rPr lang="en-AU" dirty="0" smtClean="0"/>
              <a:t> Page 5: Regions affected by climate change</a:t>
            </a:r>
            <a:br>
              <a:rPr lang="en-AU" dirty="0" smtClean="0"/>
            </a:br>
            <a:r>
              <a:rPr lang="en-AU" dirty="0" smtClean="0"/>
              <a:t> Page 6: Regions affected by climate change</a:t>
            </a:r>
            <a:br>
              <a:rPr lang="en-AU" dirty="0" smtClean="0"/>
            </a:br>
            <a:r>
              <a:rPr lang="en-AU" dirty="0" smtClean="0"/>
              <a:t> Page 7-11: The occurrence of these changes</a:t>
            </a:r>
            <a:br>
              <a:rPr lang="en-AU" dirty="0" smtClean="0"/>
            </a:br>
            <a:r>
              <a:rPr lang="en-AU" dirty="0" smtClean="0"/>
              <a:t> Page 12-18: The processes and reasons of the effects to ecosystems and habitats</a:t>
            </a:r>
            <a:br>
              <a:rPr lang="en-AU" dirty="0" smtClean="0"/>
            </a:br>
            <a:r>
              <a:rPr lang="en-AU" dirty="0" smtClean="0"/>
              <a:t> Page 19-23: Positive and Negative Impacts </a:t>
            </a:r>
            <a:br>
              <a:rPr lang="en-AU" dirty="0" smtClean="0"/>
            </a:br>
            <a:r>
              <a:rPr lang="en-AU" dirty="0" smtClean="0"/>
              <a:t> Page 24: Evaluation and predictions of the problems</a:t>
            </a:r>
            <a:br>
              <a:rPr lang="en-AU" dirty="0" smtClean="0"/>
            </a:br>
            <a:r>
              <a:rPr lang="en-AU" dirty="0" smtClean="0"/>
              <a:t> Page 25-29:  Bibliography </a:t>
            </a:r>
            <a:br>
              <a:rPr lang="en-AU" dirty="0" smtClean="0"/>
            </a:br>
            <a:endParaRPr lang="en-A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14290"/>
            <a:ext cx="8229600" cy="5911873"/>
          </a:xfrm>
        </p:spPr>
        <p:txBody>
          <a:bodyPr>
            <a:normAutofit fontScale="62500" lnSpcReduction="20000"/>
          </a:bodyPr>
          <a:lstStyle/>
          <a:p>
            <a:r>
              <a:rPr lang="en-AU" b="1" i="1" u="sng" dirty="0" smtClean="0"/>
              <a:t>Thawing of the permafrost: Siberia</a:t>
            </a:r>
            <a:br>
              <a:rPr lang="en-AU" b="1" i="1" u="sng" dirty="0" smtClean="0"/>
            </a:br>
            <a:r>
              <a:rPr lang="en-AU" b="1" i="1" u="sng" dirty="0" smtClean="0"/>
              <a:t>Negative impacts</a:t>
            </a:r>
            <a:br>
              <a:rPr lang="en-AU" b="1" i="1" u="sng" dirty="0" smtClean="0"/>
            </a:br>
            <a:r>
              <a:rPr lang="en-AU" b="1" i="1" u="sng" dirty="0" smtClean="0"/>
              <a:t>Physical Environment</a:t>
            </a:r>
            <a:endParaRPr lang="en-AU" dirty="0" smtClean="0"/>
          </a:p>
          <a:p>
            <a:r>
              <a:rPr lang="en-AU" dirty="0" smtClean="0"/>
              <a:t>·	Thawing of the permafrost releases pockets of methane from the ground contributing to the effects of global warming</a:t>
            </a:r>
          </a:p>
          <a:p>
            <a:r>
              <a:rPr lang="en-AU" b="1" i="1" u="sng" dirty="0" smtClean="0"/>
              <a:t>Human environment</a:t>
            </a:r>
            <a:endParaRPr lang="en-AU" dirty="0" smtClean="0"/>
          </a:p>
          <a:p>
            <a:r>
              <a:rPr lang="en-AU" dirty="0" smtClean="0"/>
              <a:t>·	Buildings that are supported on top of permafrosts will experience weakness in them and will lead to damage and even destructions towards them</a:t>
            </a:r>
          </a:p>
          <a:p>
            <a:r>
              <a:rPr lang="en-AU" dirty="0" smtClean="0"/>
              <a:t>·	Infrastructures like roads that are made on top the permafrost will crack, buckle or even split apart, making the roads unusable</a:t>
            </a:r>
          </a:p>
          <a:p>
            <a:r>
              <a:rPr lang="en-AU" dirty="0" smtClean="0"/>
              <a:t>·	Roads that are needed for exportation and importation or for travelling will be unusable causing jams</a:t>
            </a:r>
          </a:p>
          <a:p>
            <a:r>
              <a:rPr lang="en-AU" b="1" i="1" u="sng" dirty="0" smtClean="0"/>
              <a:t>Positive Impacts</a:t>
            </a:r>
            <a:br>
              <a:rPr lang="en-AU" b="1" i="1" u="sng" dirty="0" smtClean="0"/>
            </a:br>
            <a:r>
              <a:rPr lang="en-AU" b="1" i="1" u="sng" dirty="0" smtClean="0"/>
              <a:t>Physical impact</a:t>
            </a:r>
            <a:endParaRPr lang="en-AU" dirty="0" smtClean="0"/>
          </a:p>
          <a:p>
            <a:r>
              <a:rPr lang="en-AU" b="1" i="1" u="sng" dirty="0" smtClean="0"/>
              <a:t>Human environment</a:t>
            </a:r>
            <a:endParaRPr lang="en-AU" dirty="0" smtClean="0"/>
          </a:p>
          <a:p>
            <a:r>
              <a:rPr lang="en-AU" dirty="0" smtClean="0"/>
              <a:t>·	The return of nutrients in the soil will be a good environment for plants to grow </a:t>
            </a:r>
          </a:p>
          <a:p>
            <a:r>
              <a:rPr lang="en-AU" dirty="0" smtClean="0"/>
              <a:t>·	The growth in plants will lure the native species back to the area again </a:t>
            </a:r>
          </a:p>
          <a:p>
            <a:endParaRPr lang="en-A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8229600" cy="5768997"/>
          </a:xfrm>
        </p:spPr>
        <p:txBody>
          <a:bodyPr>
            <a:normAutofit fontScale="25000" lnSpcReduction="20000"/>
          </a:bodyPr>
          <a:lstStyle/>
          <a:p>
            <a:r>
              <a:rPr lang="en-AU" sz="4200" b="1" i="1" u="sng" dirty="0" smtClean="0"/>
              <a:t>Ice Melting: Arctic</a:t>
            </a:r>
            <a:r>
              <a:rPr lang="en-AU" sz="4200" dirty="0" smtClean="0"/>
              <a:t/>
            </a:r>
            <a:br>
              <a:rPr lang="en-AU" sz="4200" dirty="0" smtClean="0"/>
            </a:br>
            <a:r>
              <a:rPr lang="en-AU" sz="4200" b="1" i="1" u="sng" dirty="0" smtClean="0"/>
              <a:t>Negative Impacts</a:t>
            </a:r>
            <a:br>
              <a:rPr lang="en-AU" sz="4200" b="1" i="1" u="sng" dirty="0" smtClean="0"/>
            </a:br>
            <a:r>
              <a:rPr lang="en-AU" sz="4200" b="1" i="1" u="sng" dirty="0" smtClean="0"/>
              <a:t>Physical environment</a:t>
            </a:r>
            <a:endParaRPr lang="en-AU" sz="4200" dirty="0" smtClean="0"/>
          </a:p>
          <a:p>
            <a:r>
              <a:rPr lang="en-AU" sz="4200" dirty="0" smtClean="0"/>
              <a:t>·	There is a reduction in the sea ice and its thickness and age of it</a:t>
            </a:r>
          </a:p>
          <a:p>
            <a:r>
              <a:rPr lang="en-AU" sz="4200" dirty="0" smtClean="0"/>
              <a:t>    A change in the pattern of refreezing and thawing </a:t>
            </a:r>
            <a:br>
              <a:rPr lang="en-AU" sz="4200" dirty="0" smtClean="0"/>
            </a:br>
            <a:r>
              <a:rPr lang="en-AU" sz="4200" dirty="0" smtClean="0"/>
              <a:t/>
            </a:r>
            <a:br>
              <a:rPr lang="en-AU" sz="4200" dirty="0" smtClean="0"/>
            </a:br>
            <a:r>
              <a:rPr lang="en-AU" sz="4200" dirty="0" smtClean="0"/>
              <a:t>Less ice means less reflection of the sun rays causing more rapid melting</a:t>
            </a:r>
          </a:p>
          <a:p>
            <a:r>
              <a:rPr lang="en-AU" sz="4200" dirty="0" smtClean="0"/>
              <a:t>·	Polar bears who need compact ice to walk like ice sheets on are cracked and melting leaving polar bears to swim to new areas that is suitable for them</a:t>
            </a:r>
          </a:p>
          <a:p>
            <a:r>
              <a:rPr lang="en-AU" sz="4200" dirty="0" smtClean="0"/>
              <a:t>     Without polar bears that are apex predators to keep the population of its prey down, they are at risk</a:t>
            </a:r>
          </a:p>
          <a:p>
            <a:r>
              <a:rPr lang="en-AU" sz="4200" dirty="0" smtClean="0"/>
              <a:t>·	Arctic animals such as fish, whales, seals, whales, walruses feeding and migration patterns have changed</a:t>
            </a:r>
          </a:p>
          <a:p>
            <a:r>
              <a:rPr lang="en-AU" sz="4200" dirty="0" smtClean="0"/>
              <a:t>·	Arctic freshwater lakes are washed into the sea</a:t>
            </a:r>
          </a:p>
          <a:p>
            <a:r>
              <a:rPr lang="en-AU" sz="4200" dirty="0" smtClean="0"/>
              <a:t>·	The Polar ice caps are melting leaving to the increase of sea levels</a:t>
            </a:r>
          </a:p>
          <a:p>
            <a:r>
              <a:rPr lang="en-AU" sz="4200" dirty="0" smtClean="0"/>
              <a:t>·	The thawing of permafrost will release methane into the atmosphere contributing to the effects of climate change</a:t>
            </a:r>
          </a:p>
          <a:p>
            <a:r>
              <a:rPr lang="en-AU" sz="4200" dirty="0" smtClean="0"/>
              <a:t>      Fish and organisms that inhabit the Arctic region are affected due to the change in water temperatures and the change in the salinity of the water</a:t>
            </a:r>
            <a:br>
              <a:rPr lang="en-AU" sz="4200" dirty="0" smtClean="0"/>
            </a:br>
            <a:r>
              <a:rPr lang="en-AU" sz="4200" dirty="0" smtClean="0"/>
              <a:t/>
            </a:r>
            <a:br>
              <a:rPr lang="en-AU" sz="4200" dirty="0" smtClean="0"/>
            </a:br>
            <a:r>
              <a:rPr lang="en-AU" sz="4200" dirty="0" smtClean="0"/>
              <a:t>Thus affecting the biodiversity and ecology of the Arctic region </a:t>
            </a:r>
            <a:br>
              <a:rPr lang="en-AU" sz="4200" dirty="0" smtClean="0"/>
            </a:br>
            <a:r>
              <a:rPr lang="en-AU" sz="4200" dirty="0" smtClean="0"/>
              <a:t/>
            </a:r>
            <a:br>
              <a:rPr lang="en-AU" sz="4200" dirty="0" smtClean="0"/>
            </a:br>
            <a:r>
              <a:rPr lang="en-AU" sz="4200" dirty="0" smtClean="0"/>
              <a:t>The ice been separated from the Arctic ice can affect the Thermohaline system and other ocean circulations</a:t>
            </a:r>
            <a:br>
              <a:rPr lang="en-AU" sz="4200" dirty="0" smtClean="0"/>
            </a:br>
            <a:r>
              <a:rPr lang="en-AU" sz="4200" dirty="0" smtClean="0"/>
              <a:t/>
            </a:r>
            <a:br>
              <a:rPr lang="en-AU" sz="4200" dirty="0" smtClean="0"/>
            </a:br>
            <a:r>
              <a:rPr lang="en-AU" sz="4200" dirty="0" smtClean="0"/>
              <a:t>Old ice or thick ice are disappearing leaving more young ice or thin ice</a:t>
            </a:r>
            <a:br>
              <a:rPr lang="en-AU" sz="4200" dirty="0" smtClean="0"/>
            </a:br>
            <a:r>
              <a:rPr lang="en-AU" sz="4200" dirty="0" smtClean="0"/>
              <a:t/>
            </a:r>
            <a:br>
              <a:rPr lang="en-AU" sz="4200" dirty="0" smtClean="0"/>
            </a:br>
            <a:r>
              <a:rPr lang="en-AU" sz="4200" dirty="0" smtClean="0"/>
              <a:t>Over time, the ice will get thinner and thinner until all of the ice is just a thin layer </a:t>
            </a:r>
          </a:p>
          <a:p>
            <a:r>
              <a:rPr lang="en-AU" sz="4200" dirty="0" smtClean="0"/>
              <a:t>·	</a:t>
            </a:r>
            <a:r>
              <a:rPr lang="en-AU" sz="4200" b="1" i="1" u="sng" dirty="0" smtClean="0"/>
              <a:t>Human environment</a:t>
            </a:r>
            <a:endParaRPr lang="en-AU" sz="4200" dirty="0" smtClean="0"/>
          </a:p>
          <a:p>
            <a:r>
              <a:rPr lang="en-AU" sz="4200" dirty="0" smtClean="0"/>
              <a:t>     The native people of the Arctic region will have to migrate to new areas of higher land because of the rise in sea levels</a:t>
            </a:r>
          </a:p>
          <a:p>
            <a:r>
              <a:rPr lang="en-AU" sz="4200" dirty="0" smtClean="0"/>
              <a:t>    Fishing trawlers that fish in the Arctic Ocean would have lesser chance of catching fish</a:t>
            </a:r>
          </a:p>
          <a:p>
            <a:r>
              <a:rPr lang="en-AU" sz="4200" b="1" i="1" u="sng" dirty="0" smtClean="0"/>
              <a:t>Positive Impacts</a:t>
            </a:r>
            <a:br>
              <a:rPr lang="en-AU" sz="4200" b="1" i="1" u="sng" dirty="0" smtClean="0"/>
            </a:br>
            <a:r>
              <a:rPr lang="en-AU" sz="4200" b="1" i="1" u="sng" dirty="0" smtClean="0"/>
              <a:t>Physical environment</a:t>
            </a:r>
            <a:r>
              <a:rPr lang="en-AU" sz="4200" dirty="0" smtClean="0"/>
              <a:t/>
            </a:r>
            <a:br>
              <a:rPr lang="en-AU" sz="4200" dirty="0" smtClean="0"/>
            </a:br>
            <a:endParaRPr lang="en-AU" sz="4200" dirty="0" smtClean="0"/>
          </a:p>
          <a:p>
            <a:r>
              <a:rPr lang="en-AU" sz="4200" b="1" i="1" u="sng" dirty="0" smtClean="0"/>
              <a:t>Human environment</a:t>
            </a:r>
            <a:br>
              <a:rPr lang="en-AU" sz="4200" b="1" i="1" u="sng" dirty="0" smtClean="0"/>
            </a:br>
            <a:r>
              <a:rPr lang="en-AU" sz="4200" dirty="0" smtClean="0"/>
              <a:t>Tourists would be able to visit the Arctic and Antarctic more often due to the decrease in temperatures</a:t>
            </a:r>
          </a:p>
          <a:p>
            <a:endParaRPr lang="en-A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8229600" cy="5768997"/>
          </a:xfrm>
        </p:spPr>
        <p:txBody>
          <a:bodyPr>
            <a:noAutofit/>
          </a:bodyPr>
          <a:lstStyle/>
          <a:p>
            <a:r>
              <a:rPr lang="en-AU" sz="1100" b="1" i="1" u="sng" dirty="0" smtClean="0"/>
              <a:t>Mountain Pine Beetle Infestation: Colorado</a:t>
            </a:r>
            <a:br>
              <a:rPr lang="en-AU" sz="1100" b="1" i="1" u="sng" dirty="0" smtClean="0"/>
            </a:br>
            <a:r>
              <a:rPr lang="en-AU" sz="1100" b="1" i="1" u="sng" dirty="0" smtClean="0"/>
              <a:t>Negative Impacts</a:t>
            </a:r>
            <a:br>
              <a:rPr lang="en-AU" sz="1100" b="1" i="1" u="sng" dirty="0" smtClean="0"/>
            </a:br>
            <a:r>
              <a:rPr lang="en-AU" sz="1100" b="1" i="1" u="sng" dirty="0" smtClean="0"/>
              <a:t>Physical environment</a:t>
            </a:r>
            <a:br>
              <a:rPr lang="en-AU" sz="1100" b="1" i="1" u="sng" dirty="0" smtClean="0"/>
            </a:br>
            <a:r>
              <a:rPr lang="en-AU" sz="1100" dirty="0" smtClean="0"/>
              <a:t>They bore into the trees of spruce where it harms the tree</a:t>
            </a:r>
            <a:br>
              <a:rPr lang="en-AU" sz="1100" dirty="0" smtClean="0"/>
            </a:br>
            <a:r>
              <a:rPr lang="en-AU" sz="1100" dirty="0" smtClean="0"/>
              <a:t/>
            </a:r>
            <a:br>
              <a:rPr lang="en-AU" sz="1100" dirty="0" smtClean="0"/>
            </a:br>
            <a:r>
              <a:rPr lang="en-AU" sz="1100" dirty="0" smtClean="0"/>
              <a:t>The mountain pine beetles carry blue strain fungi stopping the secretion of resin the tree uses to heal scars and damage to the tree. </a:t>
            </a:r>
            <a:br>
              <a:rPr lang="en-AU" sz="1100" dirty="0" smtClean="0"/>
            </a:br>
            <a:r>
              <a:rPr lang="en-AU" sz="1100" dirty="0" smtClean="0"/>
              <a:t/>
            </a:r>
            <a:br>
              <a:rPr lang="en-AU" sz="1100" dirty="0" smtClean="0"/>
            </a:br>
            <a:r>
              <a:rPr lang="en-AU" sz="1100" dirty="0" smtClean="0"/>
              <a:t>The spruce trees that are situated in Colorado and Wyoming are most affected because its environment is suitable for the pine beetles. </a:t>
            </a:r>
          </a:p>
          <a:p>
            <a:r>
              <a:rPr lang="en-AU" sz="1100" dirty="0" smtClean="0"/>
              <a:t>        They dying of these trees for it not able to heal itself has cause a great release of carbon dioxide  </a:t>
            </a:r>
            <a:br>
              <a:rPr lang="en-AU" sz="1100" dirty="0" smtClean="0"/>
            </a:br>
            <a:r>
              <a:rPr lang="en-AU" sz="1100" dirty="0" smtClean="0"/>
              <a:t>        that were trapped in the tree are released into the atmosphere contributing to the warming of the   </a:t>
            </a:r>
          </a:p>
          <a:p>
            <a:r>
              <a:rPr lang="en-AU" sz="1100" dirty="0" smtClean="0"/>
              <a:t>Earth </a:t>
            </a:r>
            <a:r>
              <a:rPr lang="en-AU" sz="1100" b="1" i="1" u="sng" dirty="0" smtClean="0"/>
              <a:t/>
            </a:r>
            <a:br>
              <a:rPr lang="en-AU" sz="1100" b="1" i="1" u="sng" dirty="0" smtClean="0"/>
            </a:br>
            <a:r>
              <a:rPr lang="en-AU" sz="1100" b="1" i="1" u="sng" dirty="0" smtClean="0"/>
              <a:t>Human environment</a:t>
            </a:r>
            <a:br>
              <a:rPr lang="en-AU" sz="1100" b="1" i="1" u="sng" dirty="0" smtClean="0"/>
            </a:br>
            <a:r>
              <a:rPr lang="en-AU" sz="1100" dirty="0" smtClean="0"/>
              <a:t>The dying of these can release debris of branches or the total collapse of the tree causing damage towards housed or other structures and even human</a:t>
            </a:r>
          </a:p>
          <a:p>
            <a:r>
              <a:rPr lang="en-AU" sz="1100" dirty="0" smtClean="0"/>
              <a:t>Spruce is used to make paper, instruments, furniture, for building, using the resin to make pitch and most things that are made of wood. If the trees are been destroyed by these beetles, then there would be less production of things that are made of spruce</a:t>
            </a:r>
            <a:br>
              <a:rPr lang="en-AU" sz="1100" dirty="0" smtClean="0"/>
            </a:br>
            <a:r>
              <a:rPr lang="en-AU" sz="1100" dirty="0" smtClean="0"/>
              <a:t/>
            </a:r>
            <a:br>
              <a:rPr lang="en-AU" sz="1100" dirty="0" smtClean="0"/>
            </a:br>
            <a:r>
              <a:rPr lang="en-AU" sz="1100" dirty="0" smtClean="0"/>
              <a:t>If they destroy enough of these trees then the prices for these objects would increase</a:t>
            </a:r>
            <a:br>
              <a:rPr lang="en-AU" sz="1100" dirty="0" smtClean="0"/>
            </a:br>
            <a:r>
              <a:rPr lang="en-AU" sz="1100" dirty="0" smtClean="0"/>
              <a:t/>
            </a:r>
            <a:br>
              <a:rPr lang="en-AU" sz="1100" dirty="0" smtClean="0"/>
            </a:br>
            <a:r>
              <a:rPr lang="en-AU" sz="1100" dirty="0" smtClean="0"/>
              <a:t>The prices being too high means less people would buy it leading to the companies that use or distribute spruce would go out of business</a:t>
            </a:r>
            <a:br>
              <a:rPr lang="en-AU" sz="1100" dirty="0" smtClean="0"/>
            </a:br>
            <a:r>
              <a:rPr lang="en-AU" sz="1100" dirty="0" smtClean="0"/>
              <a:t/>
            </a:r>
            <a:br>
              <a:rPr lang="en-AU" sz="1100" dirty="0" smtClean="0"/>
            </a:br>
            <a:r>
              <a:rPr lang="en-AU" sz="1100" dirty="0" smtClean="0"/>
              <a:t>Jobs would be lost</a:t>
            </a:r>
            <a:br>
              <a:rPr lang="en-AU" sz="1100" dirty="0" smtClean="0"/>
            </a:br>
            <a:r>
              <a:rPr lang="en-AU" sz="1100" dirty="0" smtClean="0"/>
              <a:t/>
            </a:r>
            <a:br>
              <a:rPr lang="en-AU" sz="1100" dirty="0" smtClean="0"/>
            </a:br>
            <a:r>
              <a:rPr lang="en-AU" sz="1100" dirty="0" smtClean="0"/>
              <a:t>The economy of the areas affected would be affected  </a:t>
            </a:r>
            <a:br>
              <a:rPr lang="en-AU" sz="1100" dirty="0" smtClean="0"/>
            </a:br>
            <a:r>
              <a:rPr lang="en-AU" sz="1100" dirty="0" smtClean="0"/>
              <a:t/>
            </a:r>
            <a:br>
              <a:rPr lang="en-AU" sz="1100" dirty="0" smtClean="0"/>
            </a:br>
            <a:r>
              <a:rPr lang="en-AU" sz="1100" b="1" i="1" u="sng" dirty="0" smtClean="0"/>
              <a:t>Positive Impacts</a:t>
            </a:r>
            <a:br>
              <a:rPr lang="en-AU" sz="1100" b="1" i="1" u="sng" dirty="0" smtClean="0"/>
            </a:br>
            <a:r>
              <a:rPr lang="en-AU" sz="1100" b="1" i="1" u="sng" dirty="0" smtClean="0"/>
              <a:t>Physical environment</a:t>
            </a:r>
            <a:br>
              <a:rPr lang="en-AU" sz="1100" b="1" i="1" u="sng" dirty="0" smtClean="0"/>
            </a:br>
            <a:r>
              <a:rPr lang="en-AU" sz="1100" b="1" i="1" u="sng" dirty="0" smtClean="0"/>
              <a:t/>
            </a:r>
            <a:br>
              <a:rPr lang="en-AU" sz="1100" b="1" i="1" u="sng" dirty="0" smtClean="0"/>
            </a:br>
            <a:r>
              <a:rPr lang="en-AU" sz="1100" b="1" i="1" u="sng" dirty="0" smtClean="0"/>
              <a:t>Human environment</a:t>
            </a:r>
            <a:endParaRPr lang="en-AU" sz="11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8229600" cy="5697559"/>
          </a:xfrm>
        </p:spPr>
        <p:txBody>
          <a:bodyPr>
            <a:normAutofit fontScale="47500" lnSpcReduction="20000"/>
          </a:bodyPr>
          <a:lstStyle/>
          <a:p>
            <a:r>
              <a:rPr lang="en-AU" b="1" i="1" u="sng" dirty="0" smtClean="0"/>
              <a:t>Ocean acidification</a:t>
            </a:r>
            <a:br>
              <a:rPr lang="en-AU" b="1" i="1" u="sng" dirty="0" smtClean="0"/>
            </a:br>
            <a:r>
              <a:rPr lang="en-AU" b="1" i="1" u="sng" dirty="0" smtClean="0"/>
              <a:t>Negative impacts </a:t>
            </a:r>
            <a:br>
              <a:rPr lang="en-AU" b="1" i="1" u="sng" dirty="0" smtClean="0"/>
            </a:br>
            <a:r>
              <a:rPr lang="en-AU" b="1" i="1" u="sng" dirty="0" smtClean="0"/>
              <a:t>Physical environment</a:t>
            </a:r>
            <a:br>
              <a:rPr lang="en-AU" b="1" i="1" u="sng" dirty="0" smtClean="0"/>
            </a:br>
            <a:r>
              <a:rPr lang="en-AU" dirty="0" smtClean="0"/>
              <a:t>Accelerates the problem for coral bleaching</a:t>
            </a:r>
          </a:p>
          <a:p>
            <a:r>
              <a:rPr lang="en-AU" dirty="0" smtClean="0"/>
              <a:t>Dissolves the calcium carbonate in organisms such as coral and calcifying aquatic animals</a:t>
            </a:r>
          </a:p>
          <a:p>
            <a:r>
              <a:rPr lang="en-AU" dirty="0" smtClean="0"/>
              <a:t>Organisms with a low tolerance towards pH levels would start to die</a:t>
            </a:r>
            <a:br>
              <a:rPr lang="en-AU" dirty="0" smtClean="0"/>
            </a:br>
            <a:r>
              <a:rPr lang="en-AU" dirty="0" smtClean="0"/>
              <a:t> </a:t>
            </a:r>
            <a:br>
              <a:rPr lang="en-AU" dirty="0" smtClean="0"/>
            </a:br>
            <a:r>
              <a:rPr lang="en-AU" dirty="0" smtClean="0"/>
              <a:t>The predators that up the food chain will be affected most due to the decrease in animals to eat suck as crustaceans and molluscs.</a:t>
            </a:r>
          </a:p>
          <a:p>
            <a:r>
              <a:rPr lang="en-AU" dirty="0" smtClean="0"/>
              <a:t/>
            </a:r>
            <a:br>
              <a:rPr lang="en-AU" dirty="0" smtClean="0"/>
            </a:br>
            <a:r>
              <a:rPr lang="en-AU" b="1" i="1" u="sng" dirty="0" smtClean="0"/>
              <a:t>Human environment</a:t>
            </a:r>
            <a:br>
              <a:rPr lang="en-AU" b="1" i="1" u="sng" dirty="0" smtClean="0"/>
            </a:br>
            <a:r>
              <a:rPr lang="en-AU" b="1" i="1" u="sng" dirty="0" smtClean="0"/>
              <a:t/>
            </a:r>
            <a:br>
              <a:rPr lang="en-AU" b="1" i="1" u="sng" dirty="0" smtClean="0"/>
            </a:br>
            <a:r>
              <a:rPr lang="en-AU" dirty="0" smtClean="0"/>
              <a:t>If the oceans get to acidic then people that go to beaches can’t swim in the water</a:t>
            </a:r>
          </a:p>
          <a:p>
            <a:r>
              <a:rPr lang="en-AU" dirty="0" smtClean="0"/>
              <a:t>Tourists’ hotspots that are near water where people swim in will be unable to swim in and the effects of coral bleaching will be increase due to ocean acidification</a:t>
            </a:r>
            <a:br>
              <a:rPr lang="en-AU" dirty="0" smtClean="0"/>
            </a:br>
            <a:r>
              <a:rPr lang="en-AU" dirty="0" smtClean="0"/>
              <a:t/>
            </a:r>
            <a:br>
              <a:rPr lang="en-AU" dirty="0" smtClean="0"/>
            </a:br>
            <a:r>
              <a:rPr lang="en-AU" dirty="0" smtClean="0"/>
              <a:t>The amount of tourists coming to these areas would decrease leading to loss of money</a:t>
            </a:r>
            <a:br>
              <a:rPr lang="en-AU" dirty="0" smtClean="0"/>
            </a:br>
            <a:r>
              <a:rPr lang="en-AU" dirty="0" smtClean="0"/>
              <a:t/>
            </a:r>
            <a:br>
              <a:rPr lang="en-AU" dirty="0" smtClean="0"/>
            </a:br>
            <a:r>
              <a:rPr lang="en-AU" dirty="0" smtClean="0"/>
              <a:t>The economy of these areas will be affected </a:t>
            </a:r>
            <a:br>
              <a:rPr lang="en-AU" dirty="0" smtClean="0"/>
            </a:br>
            <a:r>
              <a:rPr lang="en-AU" b="1" i="1" u="sng" dirty="0" smtClean="0"/>
              <a:t/>
            </a:r>
            <a:br>
              <a:rPr lang="en-AU" b="1" i="1" u="sng" dirty="0" smtClean="0"/>
            </a:br>
            <a:r>
              <a:rPr lang="en-AU" b="1" i="1" u="sng" dirty="0" smtClean="0"/>
              <a:t/>
            </a:r>
            <a:br>
              <a:rPr lang="en-AU" b="1" i="1" u="sng" dirty="0" smtClean="0"/>
            </a:br>
            <a:r>
              <a:rPr lang="en-AU" b="1" i="1" u="sng" dirty="0" smtClean="0"/>
              <a:t>Positive impact</a:t>
            </a:r>
            <a:endParaRPr lang="en-AU" dirty="0" smtClean="0"/>
          </a:p>
          <a:p>
            <a:r>
              <a:rPr lang="en-AU" b="1" i="1" u="sng" dirty="0" smtClean="0"/>
              <a:t>Physical environment</a:t>
            </a:r>
            <a:r>
              <a:rPr lang="en-AU" dirty="0" smtClean="0"/>
              <a:t/>
            </a:r>
            <a:br>
              <a:rPr lang="en-AU" dirty="0" smtClean="0"/>
            </a:br>
            <a:r>
              <a:rPr lang="en-AU" dirty="0" smtClean="0"/>
              <a:t/>
            </a:r>
            <a:br>
              <a:rPr lang="en-AU" dirty="0" smtClean="0"/>
            </a:br>
            <a:r>
              <a:rPr lang="en-AU" b="1" i="1" u="sng" dirty="0" smtClean="0"/>
              <a:t>Human environment</a:t>
            </a:r>
            <a:endParaRPr lang="en-AU" dirty="0" smtClean="0"/>
          </a:p>
          <a:p>
            <a:endParaRPr lang="en-A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Conclusion</a:t>
            </a:r>
            <a:endParaRPr lang="en-AU" dirty="0"/>
          </a:p>
        </p:txBody>
      </p:sp>
      <p:sp>
        <p:nvSpPr>
          <p:cNvPr id="3" name="Content Placeholder 2"/>
          <p:cNvSpPr>
            <a:spLocks noGrp="1"/>
          </p:cNvSpPr>
          <p:nvPr>
            <p:ph idx="1"/>
          </p:nvPr>
        </p:nvSpPr>
        <p:spPr/>
        <p:txBody>
          <a:bodyPr>
            <a:normAutofit fontScale="92500" lnSpcReduction="20000"/>
          </a:bodyPr>
          <a:lstStyle/>
          <a:p>
            <a:pPr>
              <a:buNone/>
            </a:pPr>
            <a:r>
              <a:rPr lang="en-AU" dirty="0" smtClean="0"/>
              <a:t>The changes in the Great Barrier Reef, the</a:t>
            </a:r>
          </a:p>
          <a:p>
            <a:pPr>
              <a:buNone/>
            </a:pPr>
            <a:r>
              <a:rPr lang="en-AU" dirty="0" smtClean="0"/>
              <a:t>spruce forest of British Columbia, The melting of</a:t>
            </a:r>
          </a:p>
          <a:p>
            <a:pPr>
              <a:buNone/>
            </a:pPr>
            <a:r>
              <a:rPr lang="en-AU" dirty="0" smtClean="0"/>
              <a:t>polar ice, the lowering of pH levels in the sea</a:t>
            </a:r>
          </a:p>
          <a:p>
            <a:pPr>
              <a:buNone/>
            </a:pPr>
            <a:r>
              <a:rPr lang="en-AU" dirty="0" smtClean="0"/>
              <a:t>and the thawing of the permafrost in Siberia are</a:t>
            </a:r>
          </a:p>
          <a:p>
            <a:pPr>
              <a:buNone/>
            </a:pPr>
            <a:r>
              <a:rPr lang="en-AU" dirty="0" smtClean="0"/>
              <a:t>occurring right now and the effects on the</a:t>
            </a:r>
          </a:p>
          <a:p>
            <a:pPr>
              <a:buNone/>
            </a:pPr>
            <a:r>
              <a:rPr lang="en-AU" dirty="0" smtClean="0"/>
              <a:t>physical and human environment and without any</a:t>
            </a:r>
          </a:p>
          <a:p>
            <a:pPr>
              <a:buNone/>
            </a:pPr>
            <a:r>
              <a:rPr lang="en-AU" dirty="0" smtClean="0"/>
              <a:t>drastic changes to human activities and them</a:t>
            </a:r>
          </a:p>
          <a:p>
            <a:pPr>
              <a:buNone/>
            </a:pPr>
            <a:r>
              <a:rPr lang="en-AU" smtClean="0"/>
              <a:t>emitting </a:t>
            </a:r>
            <a:r>
              <a:rPr lang="en-AU" dirty="0" smtClean="0"/>
              <a:t>onto the environment, then it </a:t>
            </a:r>
            <a:r>
              <a:rPr lang="en-AU" smtClean="0"/>
              <a:t>would be</a:t>
            </a:r>
          </a:p>
          <a:p>
            <a:pPr>
              <a:buNone/>
            </a:pPr>
            <a:r>
              <a:rPr lang="en-AU" smtClean="0"/>
              <a:t>more </a:t>
            </a:r>
            <a:r>
              <a:rPr lang="en-AU" dirty="0" smtClean="0"/>
              <a:t>severe in the future</a:t>
            </a:r>
            <a:endParaRPr lang="en-A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i="1" u="sng" dirty="0" smtClean="0"/>
              <a:t>Evaluation and predictions of the problems</a:t>
            </a:r>
            <a:endParaRPr lang="en-AU" dirty="0"/>
          </a:p>
        </p:txBody>
      </p:sp>
      <p:sp>
        <p:nvSpPr>
          <p:cNvPr id="3" name="Content Placeholder 2"/>
          <p:cNvSpPr>
            <a:spLocks noGrp="1"/>
          </p:cNvSpPr>
          <p:nvPr>
            <p:ph idx="1"/>
          </p:nvPr>
        </p:nvSpPr>
        <p:spPr>
          <a:xfrm>
            <a:off x="457200" y="2000240"/>
            <a:ext cx="8229600" cy="4125923"/>
          </a:xfrm>
        </p:spPr>
        <p:txBody>
          <a:bodyPr/>
          <a:lstStyle/>
          <a:p>
            <a:r>
              <a:rPr lang="en-AU" dirty="0" smtClean="0"/>
              <a:t>The seriousness of the problems for the physical and human environment in the long run is severe because the effects of climate change on ecosystems and habitats are only minor right now. If these trends continue into the future, then there would damage so severe that it would be irreversible and the world would go back into its primeval state.</a:t>
            </a:r>
            <a:endParaRPr lang="en-A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Bibliography</a:t>
            </a:r>
            <a:endParaRPr lang="en-AU" dirty="0"/>
          </a:p>
        </p:txBody>
      </p:sp>
      <p:sp>
        <p:nvSpPr>
          <p:cNvPr id="3" name="Content Placeholder 2"/>
          <p:cNvSpPr>
            <a:spLocks noGrp="1"/>
          </p:cNvSpPr>
          <p:nvPr>
            <p:ph idx="1"/>
          </p:nvPr>
        </p:nvSpPr>
        <p:spPr/>
        <p:txBody>
          <a:bodyPr>
            <a:normAutofit/>
          </a:bodyPr>
          <a:lstStyle/>
          <a:p>
            <a:r>
              <a:rPr lang="en-AU" sz="1600" b="1" i="1" u="sng" dirty="0" smtClean="0"/>
              <a:t>Coral Bleaching</a:t>
            </a:r>
            <a:br>
              <a:rPr lang="en-AU" sz="1600" b="1" i="1" u="sng" dirty="0" smtClean="0"/>
            </a:br>
            <a:r>
              <a:rPr lang="en-AU" sz="1600" u="sng" dirty="0" smtClean="0">
                <a:hlinkClick r:id="rId2"/>
              </a:rPr>
              <a:t> http://wwf.panda.org/about_our_earth/aboutcc/problems/impacts/species/</a:t>
            </a:r>
            <a:r>
              <a:rPr lang="en-AU" sz="1600" dirty="0" smtClean="0"/>
              <a:t/>
            </a:r>
            <a:br>
              <a:rPr lang="en-AU" sz="1600" dirty="0" smtClean="0"/>
            </a:br>
            <a:r>
              <a:rPr lang="en-AU" sz="1600" dirty="0" smtClean="0"/>
              <a:t/>
            </a:r>
            <a:br>
              <a:rPr lang="en-AU" sz="1600" dirty="0" smtClean="0"/>
            </a:br>
            <a:r>
              <a:rPr lang="en-AU" sz="1600" u="sng" dirty="0" smtClean="0">
                <a:hlinkClick r:id="rId3"/>
              </a:rPr>
              <a:t>http://www.marinebiology.org/coralbleaching.htm</a:t>
            </a:r>
            <a:endParaRPr lang="en-AU" sz="1600" dirty="0" smtClean="0"/>
          </a:p>
          <a:p>
            <a:r>
              <a:rPr lang="en-AU" sz="1600" u="sng" dirty="0" smtClean="0">
                <a:hlinkClick r:id="rId4"/>
              </a:rPr>
              <a:t>http://en.wikipedia.org/wiki/Coral_bleaching</a:t>
            </a:r>
            <a:r>
              <a:rPr lang="en-AU" sz="1600" u="sng" dirty="0" smtClean="0"/>
              <a:t/>
            </a:r>
            <a:br>
              <a:rPr lang="en-AU" sz="1600" u="sng" dirty="0" smtClean="0"/>
            </a:br>
            <a:r>
              <a:rPr lang="en-AU" sz="1600" u="sng" dirty="0" smtClean="0"/>
              <a:t/>
            </a:r>
            <a:br>
              <a:rPr lang="en-AU" sz="1600" u="sng" dirty="0" smtClean="0"/>
            </a:br>
            <a:r>
              <a:rPr lang="en-AU" sz="1600" u="sng" dirty="0" smtClean="0"/>
              <a:t>Arctic ice melting</a:t>
            </a:r>
          </a:p>
          <a:p>
            <a:r>
              <a:rPr lang="en-AU" sz="1600" u="sng" dirty="0" smtClean="0">
                <a:hlinkClick r:id="rId5"/>
              </a:rPr>
              <a:t>http://www.nrdc.org/globalwarming/qthinice.asp</a:t>
            </a:r>
            <a:endParaRPr lang="en-AU" sz="1600" dirty="0" smtClean="0"/>
          </a:p>
          <a:p>
            <a:r>
              <a:rPr lang="en-AU" sz="1600" u="sng" dirty="0" smtClean="0">
                <a:hlinkClick r:id="rId6"/>
              </a:rPr>
              <a:t>http://en.wikipedia.org/wiki/Arctic</a:t>
            </a:r>
            <a:endParaRPr lang="en-AU" sz="1600" dirty="0" smtClean="0"/>
          </a:p>
          <a:p>
            <a:r>
              <a:rPr lang="en-AU" sz="1600" u="sng" dirty="0" smtClean="0">
                <a:hlinkClick r:id="rId7"/>
              </a:rPr>
              <a:t>http://en.wikipedia.org/wiki/Arctic_shrinkage</a:t>
            </a:r>
            <a:endParaRPr lang="en-AU" sz="1600" dirty="0" smtClean="0"/>
          </a:p>
          <a:p>
            <a:r>
              <a:rPr lang="en-AU" sz="1600" dirty="0" smtClean="0"/>
              <a:t/>
            </a:r>
            <a:br>
              <a:rPr lang="en-AU" sz="1600" dirty="0" smtClean="0"/>
            </a:br>
            <a:r>
              <a:rPr lang="en-AU" sz="1600" dirty="0" smtClean="0"/>
              <a:t> </a:t>
            </a:r>
          </a:p>
          <a:p>
            <a:r>
              <a:rPr lang="en-AU" sz="1600" u="sng" dirty="0" smtClean="0">
                <a:hlinkClick r:id="rId8"/>
              </a:rPr>
              <a:t>http://en.wikipedia.org/wiki/Arctic_methane_release</a:t>
            </a:r>
            <a:endParaRPr lang="en-AU" sz="1600" dirty="0" smtClean="0"/>
          </a:p>
          <a:p>
            <a:r>
              <a:rPr lang="en-AU" sz="1600" u="sng" dirty="0" smtClean="0">
                <a:hlinkClick r:id="rId9"/>
              </a:rPr>
              <a:t>http://nsidc.org/arcticseaicenews/</a:t>
            </a:r>
            <a:endParaRPr lang="en-AU" sz="1600" dirty="0" smtClean="0"/>
          </a:p>
          <a:p>
            <a:r>
              <a:rPr lang="en-AU" sz="1600" u="sng" dirty="0" smtClean="0">
                <a:hlinkClick r:id="rId5"/>
              </a:rPr>
              <a:t>http://www.nrdc.org/globalwarming/qthinice.asp</a:t>
            </a:r>
            <a:endParaRPr lang="en-AU" sz="1600" dirty="0" smtClean="0"/>
          </a:p>
          <a:p>
            <a:endParaRPr lang="en-AU" sz="1600" b="1" i="1" u="sng"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AU" sz="1600" dirty="0" smtClean="0"/>
              <a:t>Ocean acidification</a:t>
            </a:r>
            <a:br>
              <a:rPr lang="en-AU" sz="1600" dirty="0" smtClean="0"/>
            </a:br>
            <a:r>
              <a:rPr lang="en-AU" sz="1600" u="sng" dirty="0" smtClean="0">
                <a:hlinkClick r:id="rId2"/>
              </a:rPr>
              <a:t>http://nakedmaninthetree.wordpress.com/2009/05/18/our-oceans/oceanacid/</a:t>
            </a:r>
            <a:r>
              <a:rPr lang="en-AU" sz="1600" dirty="0" smtClean="0"/>
              <a:t/>
            </a:r>
            <a:br>
              <a:rPr lang="en-AU" sz="1600" dirty="0" smtClean="0"/>
            </a:br>
            <a:r>
              <a:rPr lang="en-AU" sz="1600" dirty="0" smtClean="0"/>
              <a:t/>
            </a:r>
            <a:br>
              <a:rPr lang="en-AU" sz="1600" dirty="0" smtClean="0"/>
            </a:br>
            <a:r>
              <a:rPr lang="en-AU" sz="1600" u="sng" dirty="0" smtClean="0">
                <a:hlinkClick r:id="rId3"/>
              </a:rPr>
              <a:t>http://www.indybay.org/newsitems/2009/02/12/18569645.php</a:t>
            </a:r>
            <a:endParaRPr lang="en-AU" sz="1600" dirty="0" smtClean="0"/>
          </a:p>
          <a:p>
            <a:r>
              <a:rPr lang="en-AU" sz="1600" u="sng" dirty="0" smtClean="0">
                <a:hlinkClick r:id="rId4"/>
              </a:rPr>
              <a:t>http://en.wikipedia.org/wiki/Ocean_acidification</a:t>
            </a:r>
            <a:endParaRPr lang="en-AU" sz="1600" u="sng" dirty="0" smtClean="0"/>
          </a:p>
          <a:p>
            <a:endParaRPr lang="en-AU" sz="1600" u="sng" dirty="0" smtClean="0"/>
          </a:p>
          <a:p>
            <a:r>
              <a:rPr lang="en-AU" sz="1600" dirty="0" smtClean="0"/>
              <a:t>Migration of pine beetles</a:t>
            </a:r>
          </a:p>
          <a:p>
            <a:r>
              <a:rPr lang="en-AU" sz="1600" u="sng" dirty="0" smtClean="0">
                <a:hlinkClick r:id="rId5"/>
              </a:rPr>
              <a:t>http://www.rockymountainnews.com/news/2008/jan/15/beetle-infestation-get-much-worse/</a:t>
            </a:r>
            <a:endParaRPr lang="en-AU" sz="1600" dirty="0" smtClean="0"/>
          </a:p>
          <a:p>
            <a:r>
              <a:rPr lang="en-AU" sz="1600" u="sng" dirty="0" smtClean="0">
                <a:hlinkClick r:id="rId6"/>
              </a:rPr>
              <a:t>http://earthtrends.wri.org/updates/node/245</a:t>
            </a:r>
            <a:endParaRPr lang="en-AU" sz="1600" dirty="0" smtClean="0"/>
          </a:p>
          <a:p>
            <a:r>
              <a:rPr lang="en-AU" sz="1600" u="sng" dirty="0" smtClean="0">
                <a:hlinkClick r:id="rId7"/>
              </a:rPr>
              <a:t>http://www.pc.gc.ca/apprendre-learn/prof/sub/mpb-ddp/page3_e.asp</a:t>
            </a:r>
            <a:endParaRPr lang="en-AU" sz="1600" dirty="0" smtClean="0"/>
          </a:p>
          <a:p>
            <a:r>
              <a:rPr lang="en-AU" sz="1600" u="sng" dirty="0" smtClean="0">
                <a:hlinkClick r:id="rId8"/>
              </a:rPr>
              <a:t>http://www.daff.gov.au/aqis/quarantine/pests-diseases/forests-timber/pine-beetle</a:t>
            </a:r>
            <a:endParaRPr lang="en-AU" sz="1600" dirty="0" smtClean="0"/>
          </a:p>
          <a:p>
            <a:r>
              <a:rPr lang="en-AU" sz="1600" u="sng" dirty="0" smtClean="0">
                <a:hlinkClick r:id="rId9"/>
              </a:rPr>
              <a:t>http://en.wikipedia.org/wiki/Mountain_pine_beetle</a:t>
            </a:r>
            <a:endParaRPr lang="en-AU" sz="1600" dirty="0" smtClean="0"/>
          </a:p>
          <a:p>
            <a:endParaRPr lang="en-AU" sz="1600" dirty="0" smtClean="0"/>
          </a:p>
          <a:p>
            <a:endParaRPr lang="en-AU"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r>
              <a:rPr lang="en-AU" dirty="0" smtClean="0"/>
              <a:t>Thawing of the tundra</a:t>
            </a:r>
          </a:p>
          <a:p>
            <a:r>
              <a:rPr lang="en-AU" b="1" u="sng" dirty="0" smtClean="0">
                <a:hlinkClick r:id="rId2"/>
              </a:rPr>
              <a:t>http://www.livescience.com/environment/080327-smallpox-corpses.html</a:t>
            </a:r>
            <a:r>
              <a:rPr lang="en-AU" b="1" dirty="0" smtClean="0"/>
              <a:t/>
            </a:r>
            <a:br>
              <a:rPr lang="en-AU" b="1" dirty="0" smtClean="0"/>
            </a:br>
            <a:r>
              <a:rPr lang="en-AU" b="1" dirty="0" smtClean="0"/>
              <a:t/>
            </a:r>
            <a:br>
              <a:rPr lang="en-AU" b="1" dirty="0" smtClean="0"/>
            </a:br>
            <a:r>
              <a:rPr lang="en-AU" b="1" u="sng" dirty="0" smtClean="0">
                <a:hlinkClick r:id="rId3"/>
              </a:rPr>
              <a:t>http://www.nature.com/nature/journal/v443/n7107/abs/nature05040.html</a:t>
            </a:r>
            <a:endParaRPr lang="en-AU" b="1" dirty="0" smtClean="0"/>
          </a:p>
          <a:p>
            <a:r>
              <a:rPr lang="en-AU" b="1" u="sng" dirty="0" smtClean="0">
                <a:hlinkClick r:id="rId4"/>
              </a:rPr>
              <a:t>http://www.aph.gov.au/library/pubs/ClimateChange/effects/effects.htm</a:t>
            </a:r>
            <a:r>
              <a:rPr lang="en-AU" b="1" dirty="0" smtClean="0"/>
              <a:t/>
            </a:r>
            <a:br>
              <a:rPr lang="en-AU" b="1" dirty="0" smtClean="0"/>
            </a:br>
            <a:r>
              <a:rPr lang="en-AU" b="1" dirty="0" smtClean="0"/>
              <a:t/>
            </a:r>
            <a:br>
              <a:rPr lang="en-AU" b="1" dirty="0" smtClean="0"/>
            </a:br>
            <a:r>
              <a:rPr lang="en-AU" b="1" u="sng" dirty="0" smtClean="0">
                <a:hlinkClick r:id="rId5"/>
              </a:rPr>
              <a:t>http://www.planetextinction.com/planet_extinction_permafrost.htm</a:t>
            </a:r>
            <a:r>
              <a:rPr lang="en-AU" b="1" dirty="0" smtClean="0"/>
              <a:t/>
            </a:r>
            <a:br>
              <a:rPr lang="en-AU" b="1" dirty="0" smtClean="0"/>
            </a:br>
            <a:r>
              <a:rPr lang="en-AU" b="1" dirty="0" smtClean="0"/>
              <a:t/>
            </a:r>
            <a:br>
              <a:rPr lang="en-AU" b="1" dirty="0" smtClean="0"/>
            </a:br>
            <a:r>
              <a:rPr lang="en-AU" b="1" u="sng" dirty="0" smtClean="0">
                <a:hlinkClick r:id="rId6"/>
              </a:rPr>
              <a:t>http://www.agu.org/pubs/crossref/1997/97GL00071.shtml</a:t>
            </a:r>
            <a:endParaRPr lang="en-AU" b="1" dirty="0" smtClean="0"/>
          </a:p>
          <a:p>
            <a:r>
              <a:rPr lang="en-AU" u="sng" dirty="0" smtClean="0">
                <a:hlinkClick r:id="rId7"/>
              </a:rPr>
              <a:t>http://arcticstudies.pbworks.com/Tundra</a:t>
            </a:r>
            <a:r>
              <a:rPr lang="en-AU" dirty="0" smtClean="0"/>
              <a:t/>
            </a:r>
            <a:br>
              <a:rPr lang="en-AU" dirty="0" smtClean="0"/>
            </a:br>
            <a:endParaRPr lang="en-AU"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55000" lnSpcReduction="20000"/>
          </a:bodyPr>
          <a:lstStyle/>
          <a:p>
            <a:r>
              <a:rPr lang="en-AU" dirty="0" smtClean="0"/>
              <a:t>Map</a:t>
            </a:r>
            <a:br>
              <a:rPr lang="en-AU" dirty="0" smtClean="0"/>
            </a:br>
            <a:r>
              <a:rPr lang="en-AU" b="1" i="1" u="sng" dirty="0" smtClean="0"/>
              <a:t>Coral bleaching</a:t>
            </a:r>
            <a:r>
              <a:rPr lang="en-AU" dirty="0" smtClean="0"/>
              <a:t/>
            </a:r>
            <a:br>
              <a:rPr lang="en-AU" dirty="0" smtClean="0"/>
            </a:br>
            <a:r>
              <a:rPr lang="en-AU" u="sng" dirty="0" smtClean="0">
                <a:hlinkClick r:id="rId2"/>
              </a:rPr>
              <a:t>http://www.unep-wcmc.org/climate/history.aspx</a:t>
            </a:r>
            <a:endParaRPr lang="en-AU" dirty="0" smtClean="0"/>
          </a:p>
          <a:p>
            <a:r>
              <a:rPr lang="en-AU" b="1" i="1" u="sng" dirty="0" smtClean="0"/>
              <a:t>Arctic ice melting</a:t>
            </a:r>
            <a:r>
              <a:rPr lang="en-AU" dirty="0" smtClean="0"/>
              <a:t/>
            </a:r>
            <a:br>
              <a:rPr lang="en-AU" dirty="0" smtClean="0"/>
            </a:br>
            <a:r>
              <a:rPr lang="en-AU" u="sng" dirty="0" smtClean="0">
                <a:hlinkClick r:id="rId3"/>
              </a:rPr>
              <a:t>http://www.thewe.cc/weplanet/news/water/dramatic_melt_in_arctic_icecape.htm</a:t>
            </a:r>
            <a:endParaRPr lang="en-AU" dirty="0" smtClean="0"/>
          </a:p>
          <a:p>
            <a:r>
              <a:rPr lang="en-AU" u="sng" dirty="0" smtClean="0">
                <a:hlinkClick r:id="rId4"/>
              </a:rPr>
              <a:t>http://www.nrdc.org/globalwarming/qthinice.asp</a:t>
            </a:r>
            <a:endParaRPr lang="en-AU" dirty="0" smtClean="0"/>
          </a:p>
          <a:p>
            <a:r>
              <a:rPr lang="en-AU" b="1" i="1" u="sng" dirty="0" smtClean="0"/>
              <a:t>Ocean acidification</a:t>
            </a:r>
            <a:r>
              <a:rPr lang="en-AU" dirty="0" smtClean="0"/>
              <a:t/>
            </a:r>
            <a:br>
              <a:rPr lang="en-AU" dirty="0" smtClean="0"/>
            </a:br>
            <a:r>
              <a:rPr lang="en-AU" u="sng" dirty="0" smtClean="0">
                <a:hlinkClick r:id="rId5"/>
              </a:rPr>
              <a:t>http://en.wikipedia.org/wiki/Ocean_acidification</a:t>
            </a:r>
            <a:endParaRPr lang="en-AU" dirty="0" smtClean="0"/>
          </a:p>
          <a:p>
            <a:r>
              <a:rPr lang="en-AU" dirty="0" smtClean="0"/>
              <a:t> </a:t>
            </a:r>
          </a:p>
          <a:p>
            <a:r>
              <a:rPr lang="en-AU" b="1" dirty="0" smtClean="0"/>
              <a:t> </a:t>
            </a:r>
          </a:p>
          <a:p>
            <a:r>
              <a:rPr lang="en-AU" b="1" i="1" u="sng" dirty="0" smtClean="0"/>
              <a:t>Pine beetle infestation</a:t>
            </a:r>
            <a:r>
              <a:rPr lang="en-AU" dirty="0" smtClean="0"/>
              <a:t/>
            </a:r>
            <a:br>
              <a:rPr lang="en-AU" dirty="0" smtClean="0"/>
            </a:br>
            <a:r>
              <a:rPr lang="en-AU" u="sng" dirty="0" smtClean="0">
                <a:hlinkClick r:id="rId6"/>
              </a:rPr>
              <a:t>http://csfs.colostate.edu/pages/mountain-pine-beetle.html</a:t>
            </a:r>
            <a:r>
              <a:rPr lang="en-AU" dirty="0" smtClean="0"/>
              <a:t/>
            </a:r>
            <a:br>
              <a:rPr lang="en-AU" dirty="0" smtClean="0"/>
            </a:br>
            <a:r>
              <a:rPr lang="en-AU" dirty="0" smtClean="0"/>
              <a:t/>
            </a:r>
            <a:br>
              <a:rPr lang="en-AU" dirty="0" smtClean="0"/>
            </a:br>
            <a:r>
              <a:rPr lang="en-AU" b="1" i="1" u="sng" dirty="0" smtClean="0"/>
              <a:t>Thawing of the tundra</a:t>
            </a:r>
            <a:r>
              <a:rPr lang="en-AU" dirty="0" smtClean="0"/>
              <a:t/>
            </a:r>
            <a:br>
              <a:rPr lang="en-AU" dirty="0" smtClean="0"/>
            </a:br>
            <a:r>
              <a:rPr lang="en-AU" u="sng" dirty="0" smtClean="0">
                <a:hlinkClick r:id="rId7"/>
              </a:rPr>
              <a:t>http://arcticstudies.pbworks.com/Tundra</a:t>
            </a:r>
            <a:r>
              <a:rPr lang="en-AU" dirty="0" smtClean="0"/>
              <a:t/>
            </a:r>
            <a:br>
              <a:rPr lang="en-AU" dirty="0" smtClean="0"/>
            </a:br>
            <a:endParaRPr lang="en-A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i="1" u="sng" dirty="0" smtClean="0"/>
              <a:t>Introduction</a:t>
            </a:r>
            <a:endParaRPr lang="en-AU" dirty="0"/>
          </a:p>
        </p:txBody>
      </p:sp>
      <p:sp>
        <p:nvSpPr>
          <p:cNvPr id="3" name="Content Placeholder 2"/>
          <p:cNvSpPr>
            <a:spLocks noGrp="1"/>
          </p:cNvSpPr>
          <p:nvPr>
            <p:ph idx="1"/>
          </p:nvPr>
        </p:nvSpPr>
        <p:spPr/>
        <p:txBody>
          <a:bodyPr>
            <a:normAutofit fontScale="70000" lnSpcReduction="20000"/>
          </a:bodyPr>
          <a:lstStyle/>
          <a:p>
            <a:endParaRPr lang="en-AU" dirty="0" smtClean="0"/>
          </a:p>
          <a:p>
            <a:r>
              <a:rPr lang="en-AU" dirty="0" smtClean="0"/>
              <a:t>Climate change and the effects of global warming is now been established as the cause of global impacts like on the weather, agriculture, coastal areas, human health but without the doubt the ecosystems and habitats of the world have been affected the most. Scientists have found out during the beginning of the 1980's that if there wasn't any solutions to the effects of climate change, then in the future it would be more prevalent. Now in 2010, there is an increase of rising sea temperatures, the melting of the land based ice masses and the change in movement and distributions of plant and animal species. Most of the world fragile ecosystems like the ocean, coral reefs, tundras and ice shelfs and endangered species are all at risk and the organisms that inhabit them are also at risk</a:t>
            </a:r>
            <a:endParaRPr lang="en-AU"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AU" sz="1600" b="1" i="1" u="sng" dirty="0" smtClean="0"/>
              <a:t>Pictures</a:t>
            </a:r>
          </a:p>
          <a:p>
            <a:r>
              <a:rPr lang="en-AU" sz="1600" dirty="0" smtClean="0"/>
              <a:t>http://en.wikipedia.org/wiki/Coral_bleaching</a:t>
            </a:r>
          </a:p>
          <a:p>
            <a:r>
              <a:rPr lang="en-AU" sz="1600" dirty="0" smtClean="0"/>
              <a:t>http://www.komonews.com/weather/blog/27546634.html</a:t>
            </a:r>
          </a:p>
          <a:p>
            <a:r>
              <a:rPr lang="en-AU" sz="1600" dirty="0" smtClean="0"/>
              <a:t>http://getenergysmartnow.com/2009/04/20/daily-kos-forget-about-cow-farts-what-about-earth-burps/</a:t>
            </a:r>
          </a:p>
          <a:p>
            <a:r>
              <a:rPr lang="en-AU" sz="1600" dirty="0" smtClean="0"/>
              <a:t>http://www.scientificamerican.com/article.cfm?id=ocean-acidification-hits-great-barrier-reef</a:t>
            </a:r>
          </a:p>
          <a:p>
            <a:r>
              <a:rPr lang="en-AU" sz="1600" dirty="0" smtClean="0"/>
              <a:t>http://en.wikipedia.org/wiki/File:BarkBeetleDamageBC.jpg</a:t>
            </a:r>
          </a:p>
          <a:p>
            <a:r>
              <a:rPr lang="en-AU" sz="1600" b="1" i="1" u="sng" dirty="0" smtClean="0"/>
              <a:t>Statistics</a:t>
            </a:r>
            <a:br>
              <a:rPr lang="en-AU" sz="1600" b="1" i="1" u="sng" dirty="0" smtClean="0"/>
            </a:br>
            <a:r>
              <a:rPr lang="en-AU" sz="1600" u="sng" dirty="0" smtClean="0">
                <a:hlinkClick r:id="rId2"/>
              </a:rPr>
              <a:t> http://www.reef.edu.au/ohg/res-pic/HG%20papers/Hoegh-Guldberg%201999.pdf</a:t>
            </a:r>
            <a:endParaRPr lang="en-AU" sz="1600" dirty="0" smtClean="0"/>
          </a:p>
          <a:p>
            <a:r>
              <a:rPr lang="en-AU" sz="1600" dirty="0" smtClean="0"/>
              <a:t>http://cookislands.bishopmuseum.org/showarticle.asp?id=18</a:t>
            </a:r>
          </a:p>
          <a:p>
            <a:r>
              <a:rPr lang="en-AU" sz="1600" u="sng" dirty="0" smtClean="0">
                <a:hlinkClick r:id="rId3"/>
              </a:rPr>
              <a:t>http://www.skepticalscience.com/Arctic-sea-ice-melt-natural-or-man-made.html</a:t>
            </a:r>
            <a:endParaRPr lang="en-AU" sz="1600" dirty="0" smtClean="0"/>
          </a:p>
          <a:p>
            <a:r>
              <a:rPr lang="en-AU" sz="1600" dirty="0" smtClean="0"/>
              <a:t>http://nsidc.org/data/seaice_index/images/daily_images/N_stddev_timeseries.png</a:t>
            </a:r>
          </a:p>
          <a:p>
            <a:r>
              <a:rPr lang="en-AU" sz="1600" u="sng" dirty="0" smtClean="0">
                <a:hlinkClick r:id="rId4"/>
              </a:rPr>
              <a:t>http://nsidc.org/arcticseaicenews/</a:t>
            </a:r>
            <a:endParaRPr lang="en-AU" sz="1600" dirty="0" smtClean="0"/>
          </a:p>
          <a:p>
            <a:r>
              <a:rPr lang="en-AU" sz="1600" u="sng" dirty="0" smtClean="0">
                <a:hlinkClick r:id="rId5"/>
              </a:rPr>
              <a:t>http://infestation.film.bigbestmovie.com/montanasthirtyyearmountainpinebeetleinfestation/</a:t>
            </a:r>
            <a:endParaRPr lang="en-AU" sz="1600" dirty="0" smtClean="0"/>
          </a:p>
          <a:p>
            <a:r>
              <a:rPr lang="en-AU" sz="1600" u="sng" dirty="0" smtClean="0">
                <a:hlinkClick r:id="rId6"/>
              </a:rPr>
              <a:t>http://politicalclimate.wordpress.com/2010/06/21/ocean-acidification-climate-bill-skirmishes-pt-2/</a:t>
            </a:r>
            <a:endParaRPr lang="en-AU" sz="1600" dirty="0" smtClean="0"/>
          </a:p>
          <a:p>
            <a:r>
              <a:rPr lang="en-AU" sz="1600" dirty="0" smtClean="0"/>
              <a:t>http://news.bbc.co.uk/2/hi/science/nature/7827106.stm</a:t>
            </a:r>
          </a:p>
          <a:p>
            <a:endParaRPr lang="en-AU" sz="1600" b="1" i="1" u="sng"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i="1" u="sng" dirty="0" smtClean="0"/>
              <a:t>Ecosystems/Habitats affected</a:t>
            </a:r>
            <a:endParaRPr lang="en-AU" dirty="0"/>
          </a:p>
        </p:txBody>
      </p:sp>
      <p:sp>
        <p:nvSpPr>
          <p:cNvPr id="3" name="Content Placeholder 2"/>
          <p:cNvSpPr>
            <a:spLocks noGrp="1"/>
          </p:cNvSpPr>
          <p:nvPr>
            <p:ph idx="1"/>
          </p:nvPr>
        </p:nvSpPr>
        <p:spPr>
          <a:xfrm>
            <a:off x="457200" y="1600200"/>
            <a:ext cx="5614998" cy="4525963"/>
          </a:xfrm>
        </p:spPr>
        <p:txBody>
          <a:bodyPr>
            <a:normAutofit fontScale="47500" lnSpcReduction="20000"/>
          </a:bodyPr>
          <a:lstStyle/>
          <a:p>
            <a:r>
              <a:rPr lang="en-AU" b="1" i="1" u="sng" dirty="0" smtClean="0"/>
              <a:t>The Great Barrier Reef, Australia</a:t>
            </a:r>
            <a:r>
              <a:rPr lang="en-AU" dirty="0" smtClean="0"/>
              <a:t> – The increase of sea temperatures in the Great Barrier Reef have caused the symbiotic relationship between the coral and the protozoan zooxanthellae to fall apart thus causing the coral to lose its colour.  </a:t>
            </a:r>
            <a:br>
              <a:rPr lang="en-AU" dirty="0" smtClean="0"/>
            </a:br>
            <a:r>
              <a:rPr lang="en-AU" b="1" i="1" u="sng" dirty="0" smtClean="0"/>
              <a:t>The Tundra, Siberia</a:t>
            </a:r>
            <a:r>
              <a:rPr lang="en-AU" dirty="0" smtClean="0"/>
              <a:t> - Thawing out of permafrost – The thawing of permafrost on the tundra regions of Siberia and the countries along the Tundra Belt have caused the thawing of frozen lakes and rivers and any form of infrastructure on the permafrost will lose it footing and collapsed and the release of methane into the atmosphere. </a:t>
            </a:r>
          </a:p>
          <a:p>
            <a:r>
              <a:rPr lang="en-AU" b="1" i="1" u="sng" dirty="0" smtClean="0"/>
              <a:t>Ice Shelfs, Arctic and Antarctic</a:t>
            </a:r>
            <a:r>
              <a:rPr lang="en-AU" dirty="0" smtClean="0"/>
              <a:t> - melting of ice shelf – The increased atmospheric temperatures over the Antarctic region have caused the ice shelfs to crack and melt leaving organisms to migrate to harder surfaces</a:t>
            </a:r>
          </a:p>
          <a:p>
            <a:r>
              <a:rPr lang="en-AU" b="1" i="1" u="sng" dirty="0" smtClean="0"/>
              <a:t>Pine Beetles infestation – Migration</a:t>
            </a:r>
            <a:r>
              <a:rPr lang="en-AU" dirty="0" smtClean="0"/>
              <a:t> – The change in the habitat of the mountain pine beetles have forced them to move to a more ideal habitat causing destruction over British Columbia and the state of Colorado. </a:t>
            </a:r>
            <a:br>
              <a:rPr lang="en-AU" dirty="0" smtClean="0"/>
            </a:br>
            <a:r>
              <a:rPr lang="en-AU" b="1" i="1" u="sng" dirty="0" smtClean="0"/>
              <a:t>Ocean Acidification</a:t>
            </a:r>
            <a:r>
              <a:rPr lang="en-AU" dirty="0" smtClean="0"/>
              <a:t> – The Ocean’s uptake of manmade carbon dioxide from the atmosphere have caused the seas to have a change in the pH levels and thus affecting aquatic calcifying organisms and all organisms</a:t>
            </a:r>
            <a:br>
              <a:rPr lang="en-AU" dirty="0" smtClean="0"/>
            </a:br>
            <a:endParaRPr lang="en-AU" dirty="0"/>
          </a:p>
        </p:txBody>
      </p:sp>
      <p:pic>
        <p:nvPicPr>
          <p:cNvPr id="4" name="Picture 3"/>
          <p:cNvPicPr/>
          <p:nvPr/>
        </p:nvPicPr>
        <p:blipFill>
          <a:blip r:embed="rId2" cstate="print"/>
          <a:srcRect/>
          <a:stretch>
            <a:fillRect/>
          </a:stretch>
        </p:blipFill>
        <p:spPr bwMode="auto">
          <a:xfrm>
            <a:off x="6715140" y="1142984"/>
            <a:ext cx="1571636" cy="1233486"/>
          </a:xfrm>
          <a:prstGeom prst="rect">
            <a:avLst/>
          </a:prstGeom>
          <a:noFill/>
          <a:ln w="9525">
            <a:noFill/>
            <a:miter lim="800000"/>
            <a:headEnd/>
            <a:tailEnd/>
          </a:ln>
        </p:spPr>
      </p:pic>
      <p:pic>
        <p:nvPicPr>
          <p:cNvPr id="5" name="Picture 4"/>
          <p:cNvPicPr/>
          <p:nvPr/>
        </p:nvPicPr>
        <p:blipFill>
          <a:blip r:embed="rId3" cstate="print"/>
          <a:srcRect/>
          <a:stretch>
            <a:fillRect/>
          </a:stretch>
        </p:blipFill>
        <p:spPr bwMode="auto">
          <a:xfrm>
            <a:off x="6643702" y="2357430"/>
            <a:ext cx="1714512" cy="1233648"/>
          </a:xfrm>
          <a:prstGeom prst="rect">
            <a:avLst/>
          </a:prstGeom>
          <a:noFill/>
          <a:ln w="9525">
            <a:noFill/>
            <a:miter lim="800000"/>
            <a:headEnd/>
            <a:tailEnd/>
          </a:ln>
        </p:spPr>
      </p:pic>
      <p:pic>
        <p:nvPicPr>
          <p:cNvPr id="6" name="Picture 5"/>
          <p:cNvPicPr/>
          <p:nvPr/>
        </p:nvPicPr>
        <p:blipFill>
          <a:blip r:embed="rId4" cstate="print"/>
          <a:srcRect/>
          <a:stretch>
            <a:fillRect/>
          </a:stretch>
        </p:blipFill>
        <p:spPr bwMode="auto">
          <a:xfrm>
            <a:off x="6715140" y="3571876"/>
            <a:ext cx="1554160" cy="1219198"/>
          </a:xfrm>
          <a:prstGeom prst="rect">
            <a:avLst/>
          </a:prstGeom>
          <a:noFill/>
          <a:ln w="9525">
            <a:noFill/>
            <a:miter lim="800000"/>
            <a:headEnd/>
            <a:tailEnd/>
          </a:ln>
        </p:spPr>
      </p:pic>
      <p:pic>
        <p:nvPicPr>
          <p:cNvPr id="7" name="Picture 6"/>
          <p:cNvPicPr/>
          <p:nvPr/>
        </p:nvPicPr>
        <p:blipFill>
          <a:blip r:embed="rId5" cstate="print"/>
          <a:srcRect/>
          <a:stretch>
            <a:fillRect/>
          </a:stretch>
        </p:blipFill>
        <p:spPr bwMode="auto">
          <a:xfrm>
            <a:off x="6572264" y="4786322"/>
            <a:ext cx="1785950" cy="1235858"/>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404664"/>
            <a:ext cx="7859216" cy="922114"/>
          </a:xfrm>
        </p:spPr>
        <p:txBody>
          <a:bodyPr>
            <a:normAutofit fontScale="90000"/>
          </a:bodyPr>
          <a:lstStyle/>
          <a:p>
            <a:r>
              <a:rPr lang="en-AU" dirty="0" smtClean="0"/>
              <a:t>Regions Affected By Coral Bleaching</a:t>
            </a:r>
            <a:br>
              <a:rPr lang="en-AU" dirty="0" smtClean="0"/>
            </a:br>
            <a:endParaRPr lang="en-AU" dirty="0"/>
          </a:p>
        </p:txBody>
      </p:sp>
      <p:pic>
        <p:nvPicPr>
          <p:cNvPr id="5122" name="Picture 2" descr="http://www.lib.utexas.edu/maps/world_maps/world_rel_803005AI_2003.jpg"/>
          <p:cNvPicPr>
            <a:picLocks noChangeAspect="1" noChangeArrowheads="1"/>
          </p:cNvPicPr>
          <p:nvPr/>
        </p:nvPicPr>
        <p:blipFill>
          <a:blip r:embed="rId2" cstate="print"/>
          <a:srcRect/>
          <a:stretch>
            <a:fillRect/>
          </a:stretch>
        </p:blipFill>
        <p:spPr bwMode="auto">
          <a:xfrm>
            <a:off x="571472" y="1071546"/>
            <a:ext cx="4506510" cy="2495541"/>
          </a:xfrm>
          <a:prstGeom prst="rect">
            <a:avLst/>
          </a:prstGeom>
          <a:noFill/>
        </p:spPr>
      </p:pic>
      <p:sp>
        <p:nvSpPr>
          <p:cNvPr id="5124" name="AutoShape 4" descr="data:image/jpg;base64,/9j/4AAQSkZJRgABAQAAAQABAAD/2wCEAAkGBggGEQ8IBxIWEhAUERYVFhcYEhYWGBsUFBUZGBQdGRccHSchIyUjGhcXITAhJCkpLCwsGCAxNTI2PCYsNCkBCQoKBQUFDQUFDSkYEhgpKSkpKSkpKSkpKSkpKSkpKSkpKSkpKSkpKSkpKSkpKSkpKSkpKSkpKSkpKSkpKSkpKf/AABEIAOEA4QMBIgACEQEDEQH/xAAcAAEAAgIDAQAAAAAAAAAAAAAABwgFBgECBAP/xABHEAACAQIEAwUEBQYLCQAAAAAAAQIDEQQFBiESMUEHIlFhcQgTMoEUI0KCkRZicqGxsjM0UmN0g5KTorPSFRg1U3PB0fDx/8QAFAEBAAAAAAAAAAAAAAAAAAAAAP/EABQRAQAAAAAAAAAAAAAAAAAAAAD/2gAMAwEAAhEDEQA/AINAAAAAAAAAMxpzSOdasn7jJaEqrT70rWhH9Kb7q+bu+gGHPpQw9XFSVHDxc5ydlGKbbb5WS3J60v7OmBw/DW1NWdWXWlSbhC/g5vvP5cP/AJlPJtNZRp2Pusow9OirWfBBJv8ASlzfzbArHk/Y7rHOeFxwsqUW/irSVK3rF9/8Im45Z7NmYVN81xlOC22p05VH5q8nG3ToyfQBEWF9m7IoRti8ViJSvziqUFb0cZftMl/u+6Q/n/75f6SSwBGb9nzSD2Xv1/XL/SY3F+zdkc0lg8ViISvu5KnNW9FGP7SXgBAGZezbmdNt5Zi6VRb2VSE6b8lePGuXXY0zOeyPWGSXlWwkqkE33qTVVWV97R7yVlfdLmvEtkAKP1aU6LdOqnGSdmmrNNeKOhczPNJZJqRcGcYanW2avKPfV1baatJfJkU6r9nSlJSr6WrOMufuqzun5RqJXX3k+fNAQSDJ57pvNtM1Pouc0Z0Z9OJbO3WMl3ZLzTZjAAAAAAAAAAAAAAAAAB9cNha+NnHD4WEp1JNRjGMXKTb5JRW7fke/Tem8x1XiIZZlMOOpLn0jGK+KU30ivH0Su2k7Odn/AGX5ToSCqQSrYtq060o2dn0hG74V6bvq+SQR/oL2f3Lgx+sHbqsNGX4e8qRfz4Yvw35omvAZfhMqpwwmApxpUoK0YxiopL0R6AAAAAAAAAAAAAAAAAB481yjA55SlgszpRq0pKzjJXXqvB+a3RB2vuwGvgVPH6RbqwV5SoSd6iXP6uX2uvdfe2VuJsn0AUfq0qmHlKlWTjKLakmmmmnZpp8mn0OhabtG7Jct1vF4nDcNDGpbVUtpWvtUiufP4viW3NKxWfOskx2nq9TLs0g6dWDs0/1NPqmt01zA8IAAAAAAAAAAGX0ppjHavxVPKsuXem7uTT4YQXxSlbkl+ttLqeHLsuxWbVaeBwEHUq1JKMIrm5Pl/wDXsi2HZ3oLB6DwqwtPhliJ71qqVnOXRK+/DG9kvV2u2B69GaLy3RGHjgcujeXOpUaXHOfVt+HguS/W8+AAAAAAAAAAAAAAAAAAAAAAADV9e6By7XlB4bFpQrRTdKsleUJf94vrH57NJraABSzPsjxum8RVyzMo8NWnJp87NdJRbSumt0+qZjy1vaj2dUNdYZugoxxlJN0p25826cn4SfV8nv43qvisNWwU54bExcKkJOMotWalF2kmvFNNAfIAAAAAANt7MNGvWuPpYOsn7iC95Wa/5cel/wA6TjH0bfQCV+wXs/WV0fylzGP11aNqKa+Ci/tes/3eveZL51hCNNKEFZJWSXKy5HYAAAAAAAAAAAAAAAAAAAAAAAAAAABCPb9oCMo/lVl0UmuGOISXNNqMKnrdqL+6+jJuPli8LRx0J4XExUqc4uEovk4yVpJ+qYFIQbDr3SlTRmOr5XK7gnxUpP7VKW8Heyu+cX5xZrwAAACz3YdpOOnsujjqq+uxdqsn1VO31Mf7Lcvvsr5ozIJanx2EypJuNSqlO21qa71R/KCkXGpU40UqcFZJJJeCXIDsAAAAAAAAAAAAAAAAAAAAAAAAAAAAAAACKvaA0lHNsFHO6C+twr71lu6M2lLl/Jk1LyXGVxLuY/BUcypVcHilxU6kJQmvGM4uMl+DZTLPcpq5FicRlmI+KjVnTe1r8LaTt5qz+YHgAAEwezjkixOKxebVEmqNJU43X26r3aflGDX3vUsGRl7PuWLB5V9KcbOviKk77XcYWprlvZOEtn5vqSaAAAAAAAAAAAAAAAAAAAAAAAAAAAAAAAAAK2e0Hkiy/MoY+nG0cRRjJvo6lPuS/wAKp/j5lkyIvaPyyNfBYXMEu9TxHBfb4asG35/FCPLz+QV5AAFu+zHBvA5TltN23w0J7fzq94vnaW/nc2gxmmKMMNgsFRpK0Y4ajFLd2SpxS5+RkwAAAAAAAAAAAAAAAAAAAAAAAAAAAAAAAABpHbRhfpWTY1bXiqc91/Iqwbt52uvmbua72i4enicqzOFZXSwdaXNrvQg5xe3hKKfyAp/Y4PpwoAXQ0/8AxXC/0el/lxPeYLQuK+m5bl1dy43LB0OJ3T7ypRU+XXiTT80Z0AAAAAAAAAAAAAAAAAAAAAAAAAAAAAAAAAYHX3/C80/oOI/yZGeNS7WMVLB5PmM4y4W6PBfbf3kowa38VJr5gVOB04mALT9imYxzDJ8IlzpOpSezXw1G48+fdlF+rZvRC/s25z7yjjcom1eFSNaKvvaouCdt+ScI8ltxeZNAAAAAAAAAAAAAAAAAAAAAAAAAAAAAAAAAAjbt/wAx+hZTLDq31+IpU+T5Rbq7f3a5+ZJJA/tJZzx1MDlEG+7CdaSvteb4IbX52jPmvtbPdgQoAAN77FtQ/wCwc1oRqO1PEJ0Jc+c7e7/xqP4stQUfo1qmHlGtRbjKLUotOzTTumn5MuLovUVPVWBwuawtepTXGl0qR7tRfKSf6gM2AAAAAAAAAAAAAAAAAAAAAAAAAAAAAAAAVI7UdQ/lLmmLxcHenGfuqe91wUu6mvJtSl94sd2man/JPLcTj4S4arj7ulvZ+9qd2LXnFXn6QZUZu4HAAAEw+z1rD6DXq6cxUu5XvUpX6Vorvr70Ff1gvEh4+2DxdfAVIYrCycKkJKUZJ2alF3TT9QLug1zQOsMPrbBUsypWVT4KsF9mrFLiXo7prya8zYwAAAAAAAAAAAAAAAAAAAAAAAAAAAAGodqGtoaIwM8TSa+k1Pq6Efz3zlbwiu94XsuoEO9vesP9t41ZPhZXo4W6lZ7OvL4/7KtHyfF4kWnerVnXlKrVblKTbbbu23u22+bbOgAAAAABuXZfr6roTF++qXlhatoV4rd2T7s4q/xRu/k5LqWtw2Jo4yEMRhpKcJxUoyi04uLV001zTRSAljsa7VJaelDIM6klg5yfu5ydvdTk293/ACJSe9+Td+VwLFg4TT3RyAAAAAAAAAAAAAAAAAAAAAAADrVqwop1KrUYpNtt2SS3bbYHwzLMsLlFKpjsdJQpU4uUpPkkv/eXVlTO0LW2J11i54+peNGN4UYP7NNPa6u1xPm7dfJI2Ltd7UausaryvLXbA0p7PrVnG6U3+bz4V83vZRjYAAAAAAAAAAAJc7Ke2arkfusj1FLiwq7tOq7uVJbcKl4wX4xv4JJWEo1qeIjGrRkpRkk00000+TTXMo+b32d9rGaaGlHC1b18E33qTe8bu7dJ9Hd3s9n5N3QWoBh9M6tyjV9JYzJqqnH7UeU4vwnDmv2PoZgAAAAAAAAAAAAAAAAAAYDV2t8m0VS+k5vUtJpuFNb1JtdIx/Dd2SvuwMzjMZh8vhLE4ycadOKvKUpKMUvFt7Fce1PthxGrHPKcmvTwKdnLdTrW6y8I33Ueb2b8Fgtf9p+ba7m6dV+6wsZXhRi9tm+GU39qVn6LovHTQAAAAAAAAAAAAAAAAPZlOb47IqsMdldSVKrHlKLs9+a80/B7MmvRntD0qnDhdW0+F7L39KLcX5zpc16wvz+FEEAC7GV5vgM6pxxeWVYVqT5ShJSXo7cn5Pc9ZSjK85zDJJrFZXWnRqLbihNxdvB25ryZJmn/AGh8+y+1POqVPFRX2l9VU587xTi9vzV6gWLBG+UdvmkcytHFSq4aX85Tbjf9Knxfi7G5ZZq3Ic5tHLcXQqydu7GtBy7yuu7e99nta+wGWBxc5AAHFwOQYbMtZaeyfiWYYyhTlG94utDi7uzXBfivfpa5pmddv+lcu4o4H3uJkk7cEOCN9+cp2drpbpPn1Akwx+d6gyvTlN4vOK0KNPxk7XfhFc5PySbK/wCofaD1FmfFTyiFPCQfJpe8qWtb4pLh/CKI1zDM8bms3icxqzrVHzlOcpy/Fu4Ey6y9oedRTwuk6fDzXv6qV/WFPl6OV/0SGcfmGLzSpLF4+pKrUk7ylKTk2/VnnAAAAAAAAAAAAAAAAAAAAAAAAAA7S6AASL2e/wAW/rpfsiWcQAHwx38HU/Ql+6ysnaJ/AUv+sv3JHAA0GPU6gAAAAAAAAAAAAAAAAAf/2Q=="/>
          <p:cNvSpPr>
            <a:spLocks noChangeAspect="1" noChangeArrowheads="1"/>
          </p:cNvSpPr>
          <p:nvPr/>
        </p:nvSpPr>
        <p:spPr bwMode="auto">
          <a:xfrm>
            <a:off x="155575" y="-1028700"/>
            <a:ext cx="2143125" cy="2143125"/>
          </a:xfrm>
          <a:prstGeom prst="rect">
            <a:avLst/>
          </a:prstGeom>
          <a:noFill/>
        </p:spPr>
        <p:txBody>
          <a:bodyPr vert="horz" wrap="square" lIns="91440" tIns="45720" rIns="91440" bIns="45720" numCol="1" anchor="t" anchorCtr="0" compatLnSpc="1">
            <a:prstTxWarp prst="textNoShape">
              <a:avLst/>
            </a:prstTxWarp>
          </a:bodyPr>
          <a:lstStyle/>
          <a:p>
            <a:endParaRPr lang="en-AU" dirty="0"/>
          </a:p>
        </p:txBody>
      </p:sp>
      <p:sp>
        <p:nvSpPr>
          <p:cNvPr id="5128" name="AutoShape 8" descr="data:image/jpg;base64,/9j/4AAQSkZJRgABAQAAAQABAAD/2wCEAAkGBggGEQ8IBxIWEhAUERYVFhcYEhYWGBsUFBUZGBQdGRccHSchIyUjGhcXITAhJCkpLCwsGCAxNTI2PCYsNCkBCQoKBQUFDQUFDSkYEhgpKSkpKSkpKSkpKSkpKSkpKSkpKSkpKSkpKSkpKSkpKSkpKSkpKSkpKSkpKSkpKSkpKf/AABEIAOEA4QMBIgACEQEDEQH/xAAcAAEAAgIDAQAAAAAAAAAAAAAABwgFBgECBAP/xABHEAACAQIEAwUEBQYLCQAAAAAAAQIDEQQFBiESMUEHIlFhcQgTMoEUI0KCkRZicqGxsjM0UmN0g5KTorPSFRg1U3PB0fDx/8QAFAEBAAAAAAAAAAAAAAAAAAAAAP/EABQRAQAAAAAAAAAAAAAAAAAAAAD/2gAMAwEAAhEDEQA/AINAAAAAAAAAMxpzSOdasn7jJaEqrT70rWhH9Kb7q+bu+gGHPpQw9XFSVHDxc5ydlGKbbb5WS3J60v7OmBw/DW1NWdWXWlSbhC/g5vvP5cP/AJlPJtNZRp2Pusow9OirWfBBJv8ASlzfzbArHk/Y7rHOeFxwsqUW/irSVK3rF9/8Im45Z7NmYVN81xlOC22p05VH5q8nG3ToyfQBEWF9m7IoRti8ViJSvziqUFb0cZftMl/u+6Q/n/75f6SSwBGb9nzSD2Xv1/XL/SY3F+zdkc0lg8ViISvu5KnNW9FGP7SXgBAGZezbmdNt5Zi6VRb2VSE6b8lePGuXXY0zOeyPWGSXlWwkqkE33qTVVWV97R7yVlfdLmvEtkAKP1aU6LdOqnGSdmmrNNeKOhczPNJZJqRcGcYanW2avKPfV1baatJfJkU6r9nSlJSr6WrOMufuqzun5RqJXX3k+fNAQSDJ57pvNtM1Pouc0Z0Z9OJbO3WMl3ZLzTZjAAAAAAAAAAAAAAAAAB9cNha+NnHD4WEp1JNRjGMXKTb5JRW7fke/Tem8x1XiIZZlMOOpLn0jGK+KU30ivH0Su2k7Odn/AGX5ToSCqQSrYtq060o2dn0hG74V6bvq+SQR/oL2f3Lgx+sHbqsNGX4e8qRfz4Yvw35omvAZfhMqpwwmApxpUoK0YxiopL0R6AAAAAAAAAAAAAAAAAB481yjA55SlgszpRq0pKzjJXXqvB+a3RB2vuwGvgVPH6RbqwV5SoSd6iXP6uX2uvdfe2VuJsn0AUfq0qmHlKlWTjKLakmmmmnZpp8mn0OhabtG7Jct1vF4nDcNDGpbVUtpWvtUiufP4viW3NKxWfOskx2nq9TLs0g6dWDs0/1NPqmt01zA8IAAAAAAAAAAGX0ppjHavxVPKsuXem7uTT4YQXxSlbkl+ttLqeHLsuxWbVaeBwEHUq1JKMIrm5Pl/wDXsi2HZ3oLB6DwqwtPhliJ71qqVnOXRK+/DG9kvV2u2B69GaLy3RGHjgcujeXOpUaXHOfVt+HguS/W8+AAAAAAAAAAAAAAAAAAAAAAADV9e6By7XlB4bFpQrRTdKsleUJf94vrH57NJraABSzPsjxum8RVyzMo8NWnJp87NdJRbSumt0+qZjy1vaj2dUNdYZugoxxlJN0p25826cn4SfV8nv43qvisNWwU54bExcKkJOMotWalF2kmvFNNAfIAAAAAANt7MNGvWuPpYOsn7iC95Wa/5cel/wA6TjH0bfQCV+wXs/WV0fylzGP11aNqKa+Ci/tes/3eveZL51hCNNKEFZJWSXKy5HYAAAAAAAAAAAAAAAAAAAAAAAAAAABCPb9oCMo/lVl0UmuGOISXNNqMKnrdqL+6+jJuPli8LRx0J4XExUqc4uEovk4yVpJ+qYFIQbDr3SlTRmOr5XK7gnxUpP7VKW8Heyu+cX5xZrwAAACz3YdpOOnsujjqq+uxdqsn1VO31Mf7Lcvvsr5ozIJanx2EypJuNSqlO21qa71R/KCkXGpU40UqcFZJJJeCXIDsAAAAAAAAAAAAAAAAAAAAAAAAAAAAAAACKvaA0lHNsFHO6C+twr71lu6M2lLl/Jk1LyXGVxLuY/BUcypVcHilxU6kJQmvGM4uMl+DZTLPcpq5FicRlmI+KjVnTe1r8LaTt5qz+YHgAAEwezjkixOKxebVEmqNJU43X26r3aflGDX3vUsGRl7PuWLB5V9KcbOviKk77XcYWprlvZOEtn5vqSaAAAAAAAAAAAAAAAAAAAAAAAAAAAAAAAAAK2e0Hkiy/MoY+nG0cRRjJvo6lPuS/wAKp/j5lkyIvaPyyNfBYXMEu9TxHBfb4asG35/FCPLz+QV5AAFu+zHBvA5TltN23w0J7fzq94vnaW/nc2gxmmKMMNgsFRpK0Y4ajFLd2SpxS5+RkwAAAAAAAAAAAAAAAAAAAAAAAAAAAAAAAABpHbRhfpWTY1bXiqc91/Iqwbt52uvmbua72i4enicqzOFZXSwdaXNrvQg5xe3hKKfyAp/Y4PpwoAXQ0/8AxXC/0el/lxPeYLQuK+m5bl1dy43LB0OJ3T7ypRU+XXiTT80Z0AAAAAAAAAAAAAAAAAAAAAAAAAAAAAAAAAYHX3/C80/oOI/yZGeNS7WMVLB5PmM4y4W6PBfbf3kowa38VJr5gVOB04mALT9imYxzDJ8IlzpOpSezXw1G48+fdlF+rZvRC/s25z7yjjcom1eFSNaKvvaouCdt+ScI8ltxeZNAAAAAAAAAAAAAAAAAAAAAAAAAAAAAAAAAAjbt/wAx+hZTLDq31+IpU+T5Rbq7f3a5+ZJJA/tJZzx1MDlEG+7CdaSvteb4IbX52jPmvtbPdgQoAAN77FtQ/wCwc1oRqO1PEJ0Jc+c7e7/xqP4stQUfo1qmHlGtRbjKLUotOzTTumn5MuLovUVPVWBwuawtepTXGl0qR7tRfKSf6gM2AAAAAAAAAAAAAAAAAAAAAAAAAAAAAAAAVI7UdQ/lLmmLxcHenGfuqe91wUu6mvJtSl94sd2man/JPLcTj4S4arj7ulvZ+9qd2LXnFXn6QZUZu4HAAAEw+z1rD6DXq6cxUu5XvUpX6Vorvr70Ff1gvEh4+2DxdfAVIYrCycKkJKUZJ2alF3TT9QLug1zQOsMPrbBUsypWVT4KsF9mrFLiXo7prya8zYwAAAAAAAAAAAAAAAAAAAAAAAAAAAAGodqGtoaIwM8TSa+k1Pq6Efz3zlbwiu94XsuoEO9vesP9t41ZPhZXo4W6lZ7OvL4/7KtHyfF4kWnerVnXlKrVblKTbbbu23u22+bbOgAAAAABuXZfr6roTF++qXlhatoV4rd2T7s4q/xRu/k5LqWtw2Jo4yEMRhpKcJxUoyi04uLV001zTRSAljsa7VJaelDIM6klg5yfu5ydvdTk293/ACJSe9+Td+VwLFg4TT3RyAAAAAAAAAAAAAAAAAAAAAAADrVqwop1KrUYpNtt2SS3bbYHwzLMsLlFKpjsdJQpU4uUpPkkv/eXVlTO0LW2J11i54+peNGN4UYP7NNPa6u1xPm7dfJI2Ltd7UausaryvLXbA0p7PrVnG6U3+bz4V83vZRjYAAAAAAAAAAAJc7Ke2arkfusj1FLiwq7tOq7uVJbcKl4wX4xv4JJWEo1qeIjGrRkpRkk00000+TTXMo+b32d9rGaaGlHC1b18E33qTe8bu7dJ9Hd3s9n5N3QWoBh9M6tyjV9JYzJqqnH7UeU4vwnDmv2PoZgAAAAAAAAAAAAAAAAAAYDV2t8m0VS+k5vUtJpuFNb1JtdIx/Dd2SvuwMzjMZh8vhLE4ycadOKvKUpKMUvFt7Fce1PthxGrHPKcmvTwKdnLdTrW6y8I33Ueb2b8Fgtf9p+ba7m6dV+6wsZXhRi9tm+GU39qVn6LovHTQAAAAAAAAAAAAAAAAPZlOb47IqsMdldSVKrHlKLs9+a80/B7MmvRntD0qnDhdW0+F7L39KLcX5zpc16wvz+FEEAC7GV5vgM6pxxeWVYVqT5ShJSXo7cn5Pc9ZSjK85zDJJrFZXWnRqLbihNxdvB25ryZJmn/AGh8+y+1POqVPFRX2l9VU587xTi9vzV6gWLBG+UdvmkcytHFSq4aX85Tbjf9Knxfi7G5ZZq3Ic5tHLcXQqydu7GtBy7yuu7e99nta+wGWBxc5AAHFwOQYbMtZaeyfiWYYyhTlG94utDi7uzXBfivfpa5pmddv+lcu4o4H3uJkk7cEOCN9+cp2drpbpPn1Akwx+d6gyvTlN4vOK0KNPxk7XfhFc5PySbK/wCofaD1FmfFTyiFPCQfJpe8qWtb4pLh/CKI1zDM8bms3icxqzrVHzlOcpy/Fu4Ey6y9oedRTwuk6fDzXv6qV/WFPl6OV/0SGcfmGLzSpLF4+pKrUk7ylKTk2/VnnAAAAAAAAAAAAAAAAAAAAAAAAAA7S6AASL2e/wAW/rpfsiWcQAHwx38HU/Ql+6ysnaJ/AUv+sv3JHAA0GPU6gAAAAAAAAAAAAAAAAAf/2Q=="/>
          <p:cNvSpPr>
            <a:spLocks noChangeAspect="1" noChangeArrowheads="1"/>
          </p:cNvSpPr>
          <p:nvPr/>
        </p:nvSpPr>
        <p:spPr bwMode="auto">
          <a:xfrm>
            <a:off x="155575" y="-1028700"/>
            <a:ext cx="2143125" cy="2143125"/>
          </a:xfrm>
          <a:prstGeom prst="rect">
            <a:avLst/>
          </a:prstGeom>
          <a:noFill/>
        </p:spPr>
        <p:txBody>
          <a:bodyPr vert="horz" wrap="square" lIns="91440" tIns="45720" rIns="91440" bIns="45720" numCol="1" anchor="t" anchorCtr="0" compatLnSpc="1">
            <a:prstTxWarp prst="textNoShape">
              <a:avLst/>
            </a:prstTxWarp>
          </a:bodyPr>
          <a:lstStyle/>
          <a:p>
            <a:endParaRPr lang="en-AU" dirty="0"/>
          </a:p>
        </p:txBody>
      </p:sp>
      <p:pic>
        <p:nvPicPr>
          <p:cNvPr id="10" name="Picture 10" descr="http://scoutingwithtroop225.com/White%20Dot.jpeg"/>
          <p:cNvPicPr>
            <a:picLocks noChangeAspect="1" noChangeArrowheads="1"/>
          </p:cNvPicPr>
          <p:nvPr/>
        </p:nvPicPr>
        <p:blipFill>
          <a:blip r:embed="rId3" cstate="print"/>
          <a:srcRect/>
          <a:stretch>
            <a:fillRect/>
          </a:stretch>
        </p:blipFill>
        <p:spPr bwMode="auto">
          <a:xfrm flipV="1">
            <a:off x="1714480" y="2071678"/>
            <a:ext cx="144016" cy="144016"/>
          </a:xfrm>
          <a:prstGeom prst="rect">
            <a:avLst/>
          </a:prstGeom>
          <a:noFill/>
        </p:spPr>
      </p:pic>
      <p:pic>
        <p:nvPicPr>
          <p:cNvPr id="11" name="Picture 10" descr="http://scoutingwithtroop225.com/White%20Dot.jpeg"/>
          <p:cNvPicPr>
            <a:picLocks noChangeAspect="1" noChangeArrowheads="1"/>
          </p:cNvPicPr>
          <p:nvPr/>
        </p:nvPicPr>
        <p:blipFill>
          <a:blip r:embed="rId3" cstate="print"/>
          <a:srcRect/>
          <a:stretch>
            <a:fillRect/>
          </a:stretch>
        </p:blipFill>
        <p:spPr bwMode="auto">
          <a:xfrm flipV="1">
            <a:off x="1643042" y="1857364"/>
            <a:ext cx="144016" cy="144016"/>
          </a:xfrm>
          <a:prstGeom prst="rect">
            <a:avLst/>
          </a:prstGeom>
          <a:noFill/>
        </p:spPr>
      </p:pic>
      <p:pic>
        <p:nvPicPr>
          <p:cNvPr id="14" name="Picture 10" descr="http://scoutingwithtroop225.com/White%20Dot.jpeg"/>
          <p:cNvPicPr>
            <a:picLocks noChangeAspect="1" noChangeArrowheads="1"/>
          </p:cNvPicPr>
          <p:nvPr/>
        </p:nvPicPr>
        <p:blipFill>
          <a:blip r:embed="rId3" cstate="print"/>
          <a:srcRect/>
          <a:stretch>
            <a:fillRect/>
          </a:stretch>
        </p:blipFill>
        <p:spPr bwMode="auto">
          <a:xfrm flipV="1">
            <a:off x="2214546" y="2571744"/>
            <a:ext cx="144016" cy="144016"/>
          </a:xfrm>
          <a:prstGeom prst="rect">
            <a:avLst/>
          </a:prstGeom>
          <a:noFill/>
        </p:spPr>
      </p:pic>
      <p:pic>
        <p:nvPicPr>
          <p:cNvPr id="18" name="Picture 10" descr="http://scoutingwithtroop225.com/White%20Dot.jpeg"/>
          <p:cNvPicPr>
            <a:picLocks noChangeAspect="1" noChangeArrowheads="1"/>
          </p:cNvPicPr>
          <p:nvPr/>
        </p:nvPicPr>
        <p:blipFill>
          <a:blip r:embed="rId3" cstate="print"/>
          <a:srcRect/>
          <a:stretch>
            <a:fillRect/>
          </a:stretch>
        </p:blipFill>
        <p:spPr bwMode="auto">
          <a:xfrm flipV="1">
            <a:off x="3071802" y="2571744"/>
            <a:ext cx="144016" cy="144016"/>
          </a:xfrm>
          <a:prstGeom prst="rect">
            <a:avLst/>
          </a:prstGeom>
          <a:noFill/>
        </p:spPr>
      </p:pic>
      <p:pic>
        <p:nvPicPr>
          <p:cNvPr id="19" name="Picture 10" descr="http://scoutingwithtroop225.com/White%20Dot.jpeg"/>
          <p:cNvPicPr>
            <a:picLocks noChangeAspect="1" noChangeArrowheads="1"/>
          </p:cNvPicPr>
          <p:nvPr/>
        </p:nvPicPr>
        <p:blipFill>
          <a:blip r:embed="rId3" cstate="print"/>
          <a:srcRect/>
          <a:stretch>
            <a:fillRect/>
          </a:stretch>
        </p:blipFill>
        <p:spPr bwMode="auto">
          <a:xfrm flipV="1">
            <a:off x="3357554" y="2071678"/>
            <a:ext cx="144016" cy="144016"/>
          </a:xfrm>
          <a:prstGeom prst="rect">
            <a:avLst/>
          </a:prstGeom>
          <a:noFill/>
        </p:spPr>
      </p:pic>
      <p:pic>
        <p:nvPicPr>
          <p:cNvPr id="27" name="Picture 10" descr="http://scoutingwithtroop225.com/White%20Dot.jpeg"/>
          <p:cNvPicPr>
            <a:picLocks noChangeAspect="1" noChangeArrowheads="1"/>
          </p:cNvPicPr>
          <p:nvPr/>
        </p:nvPicPr>
        <p:blipFill>
          <a:blip r:embed="rId3" cstate="print"/>
          <a:srcRect/>
          <a:stretch>
            <a:fillRect/>
          </a:stretch>
        </p:blipFill>
        <p:spPr bwMode="auto">
          <a:xfrm flipV="1">
            <a:off x="1071538" y="3714752"/>
            <a:ext cx="428628" cy="428628"/>
          </a:xfrm>
          <a:prstGeom prst="rect">
            <a:avLst/>
          </a:prstGeom>
          <a:noFill/>
        </p:spPr>
      </p:pic>
      <p:sp>
        <p:nvSpPr>
          <p:cNvPr id="28" name="TextBox 27"/>
          <p:cNvSpPr txBox="1"/>
          <p:nvPr/>
        </p:nvSpPr>
        <p:spPr>
          <a:xfrm>
            <a:off x="1785918" y="3857628"/>
            <a:ext cx="2952328" cy="307777"/>
          </a:xfrm>
          <a:prstGeom prst="rect">
            <a:avLst/>
          </a:prstGeom>
          <a:noFill/>
        </p:spPr>
        <p:txBody>
          <a:bodyPr wrap="square" rtlCol="0">
            <a:spAutoFit/>
          </a:bodyPr>
          <a:lstStyle/>
          <a:p>
            <a:r>
              <a:rPr lang="en-AU" sz="1400" dirty="0" smtClean="0"/>
              <a:t>Regions affected by coral bleaching</a:t>
            </a:r>
            <a:endParaRPr lang="en-AU" sz="1400" dirty="0"/>
          </a:p>
        </p:txBody>
      </p:sp>
      <p:pic>
        <p:nvPicPr>
          <p:cNvPr id="29" name="Picture 10" descr="http://scoutingwithtroop225.com/White%20Dot.jpeg"/>
          <p:cNvPicPr>
            <a:picLocks noChangeAspect="1" noChangeArrowheads="1"/>
          </p:cNvPicPr>
          <p:nvPr/>
        </p:nvPicPr>
        <p:blipFill>
          <a:blip r:embed="rId3" cstate="print"/>
          <a:srcRect/>
          <a:stretch>
            <a:fillRect/>
          </a:stretch>
        </p:blipFill>
        <p:spPr bwMode="auto">
          <a:xfrm flipV="1">
            <a:off x="3929058" y="2214554"/>
            <a:ext cx="144016" cy="144016"/>
          </a:xfrm>
          <a:prstGeom prst="rect">
            <a:avLst/>
          </a:prstGeom>
          <a:noFill/>
        </p:spPr>
      </p:pic>
      <p:pic>
        <p:nvPicPr>
          <p:cNvPr id="31" name="Picture 10" descr="http://scoutingwithtroop225.com/White%20Dot.jpeg"/>
          <p:cNvPicPr>
            <a:picLocks noChangeAspect="1" noChangeArrowheads="1"/>
          </p:cNvPicPr>
          <p:nvPr/>
        </p:nvPicPr>
        <p:blipFill>
          <a:blip r:embed="rId3" cstate="print"/>
          <a:srcRect/>
          <a:stretch>
            <a:fillRect/>
          </a:stretch>
        </p:blipFill>
        <p:spPr bwMode="auto">
          <a:xfrm flipV="1">
            <a:off x="4143372" y="2357430"/>
            <a:ext cx="144016" cy="144016"/>
          </a:xfrm>
          <a:prstGeom prst="rect">
            <a:avLst/>
          </a:prstGeom>
          <a:noFill/>
        </p:spPr>
      </p:pic>
      <p:pic>
        <p:nvPicPr>
          <p:cNvPr id="32" name="Picture 10" descr="http://scoutingwithtroop225.com/White%20Dot.jpeg"/>
          <p:cNvPicPr>
            <a:picLocks noChangeAspect="1" noChangeArrowheads="1"/>
          </p:cNvPicPr>
          <p:nvPr/>
        </p:nvPicPr>
        <p:blipFill>
          <a:blip r:embed="rId3" cstate="print"/>
          <a:srcRect/>
          <a:stretch>
            <a:fillRect/>
          </a:stretch>
        </p:blipFill>
        <p:spPr bwMode="auto">
          <a:xfrm flipV="1">
            <a:off x="4500562" y="2643182"/>
            <a:ext cx="144016" cy="144016"/>
          </a:xfrm>
          <a:prstGeom prst="rect">
            <a:avLst/>
          </a:prstGeom>
          <a:noFill/>
        </p:spPr>
      </p:pic>
      <p:pic>
        <p:nvPicPr>
          <p:cNvPr id="34" name="Picture 10" descr="http://scoutingwithtroop225.com/White%20Dot.jpeg"/>
          <p:cNvPicPr>
            <a:picLocks noChangeAspect="1" noChangeArrowheads="1"/>
          </p:cNvPicPr>
          <p:nvPr/>
        </p:nvPicPr>
        <p:blipFill>
          <a:blip r:embed="rId3" cstate="print"/>
          <a:srcRect/>
          <a:stretch>
            <a:fillRect/>
          </a:stretch>
        </p:blipFill>
        <p:spPr bwMode="auto">
          <a:xfrm flipV="1">
            <a:off x="785786" y="2357430"/>
            <a:ext cx="144016" cy="144016"/>
          </a:xfrm>
          <a:prstGeom prst="rect">
            <a:avLst/>
          </a:prstGeom>
          <a:noFill/>
        </p:spPr>
      </p:pic>
      <p:pic>
        <p:nvPicPr>
          <p:cNvPr id="35" name="Picture 10" descr="http://scoutingwithtroop225.com/White%20Dot.jpeg"/>
          <p:cNvPicPr>
            <a:picLocks noChangeAspect="1" noChangeArrowheads="1"/>
          </p:cNvPicPr>
          <p:nvPr/>
        </p:nvPicPr>
        <p:blipFill>
          <a:blip r:embed="rId3" cstate="print"/>
          <a:srcRect/>
          <a:stretch>
            <a:fillRect/>
          </a:stretch>
        </p:blipFill>
        <p:spPr bwMode="auto">
          <a:xfrm flipV="1">
            <a:off x="857224" y="2500306"/>
            <a:ext cx="144016" cy="144016"/>
          </a:xfrm>
          <a:prstGeom prst="rect">
            <a:avLst/>
          </a:prstGeom>
          <a:noFill/>
        </p:spPr>
      </p:pic>
      <p:pic>
        <p:nvPicPr>
          <p:cNvPr id="1026" name="Picture 2"/>
          <p:cNvPicPr>
            <a:picLocks noChangeAspect="1" noChangeArrowheads="1"/>
          </p:cNvPicPr>
          <p:nvPr/>
        </p:nvPicPr>
        <p:blipFill>
          <a:blip r:embed="rId4" cstate="print"/>
          <a:srcRect/>
          <a:stretch>
            <a:fillRect/>
          </a:stretch>
        </p:blipFill>
        <p:spPr bwMode="auto">
          <a:xfrm>
            <a:off x="6215074" y="946496"/>
            <a:ext cx="1928826" cy="1170945"/>
          </a:xfrm>
          <a:prstGeom prst="rect">
            <a:avLst/>
          </a:prstGeom>
          <a:noFill/>
          <a:ln w="9525">
            <a:noFill/>
            <a:miter lim="800000"/>
            <a:headEnd/>
            <a:tailEnd/>
          </a:ln>
          <a:effectLst/>
        </p:spPr>
      </p:pic>
      <p:pic>
        <p:nvPicPr>
          <p:cNvPr id="3" name="Picture 2"/>
          <p:cNvPicPr>
            <a:picLocks noChangeAspect="1" noChangeArrowheads="1"/>
          </p:cNvPicPr>
          <p:nvPr/>
        </p:nvPicPr>
        <p:blipFill>
          <a:blip r:embed="rId5" cstate="print"/>
          <a:srcRect/>
          <a:stretch>
            <a:fillRect/>
          </a:stretch>
        </p:blipFill>
        <p:spPr bwMode="auto">
          <a:xfrm>
            <a:off x="1000100" y="4286256"/>
            <a:ext cx="571504" cy="571504"/>
          </a:xfrm>
          <a:prstGeom prst="rect">
            <a:avLst/>
          </a:prstGeom>
          <a:noFill/>
          <a:ln w="9525">
            <a:noFill/>
            <a:miter lim="800000"/>
            <a:headEnd/>
            <a:tailEnd/>
          </a:ln>
        </p:spPr>
      </p:pic>
      <p:sp>
        <p:nvSpPr>
          <p:cNvPr id="24" name="TextBox 23"/>
          <p:cNvSpPr txBox="1"/>
          <p:nvPr/>
        </p:nvSpPr>
        <p:spPr>
          <a:xfrm>
            <a:off x="1785918" y="4357694"/>
            <a:ext cx="1928826" cy="523220"/>
          </a:xfrm>
          <a:prstGeom prst="rect">
            <a:avLst/>
          </a:prstGeom>
          <a:noFill/>
        </p:spPr>
        <p:txBody>
          <a:bodyPr wrap="square" rtlCol="0">
            <a:spAutoFit/>
          </a:bodyPr>
          <a:lstStyle/>
          <a:p>
            <a:r>
              <a:rPr lang="en-AU" sz="1400" dirty="0" smtClean="0"/>
              <a:t>Region affected by thawing of its tundra</a:t>
            </a:r>
          </a:p>
        </p:txBody>
      </p:sp>
      <p:pic>
        <p:nvPicPr>
          <p:cNvPr id="1033" name="Picture 9"/>
          <p:cNvPicPr>
            <a:picLocks noChangeAspect="1" noChangeArrowheads="1"/>
          </p:cNvPicPr>
          <p:nvPr/>
        </p:nvPicPr>
        <p:blipFill>
          <a:blip r:embed="rId6" cstate="print"/>
          <a:srcRect/>
          <a:stretch>
            <a:fillRect/>
          </a:stretch>
        </p:blipFill>
        <p:spPr bwMode="auto">
          <a:xfrm>
            <a:off x="1357290" y="1428736"/>
            <a:ext cx="166687" cy="166687"/>
          </a:xfrm>
          <a:prstGeom prst="rect">
            <a:avLst/>
          </a:prstGeom>
          <a:noFill/>
          <a:ln w="9525">
            <a:noFill/>
            <a:miter lim="800000"/>
            <a:headEnd/>
            <a:tailEnd/>
          </a:ln>
        </p:spPr>
      </p:pic>
      <p:pic>
        <p:nvPicPr>
          <p:cNvPr id="33" name="Picture 9"/>
          <p:cNvPicPr>
            <a:picLocks noChangeAspect="1" noChangeArrowheads="1"/>
          </p:cNvPicPr>
          <p:nvPr/>
        </p:nvPicPr>
        <p:blipFill>
          <a:blip r:embed="rId6" cstate="print"/>
          <a:srcRect/>
          <a:stretch>
            <a:fillRect/>
          </a:stretch>
        </p:blipFill>
        <p:spPr bwMode="auto">
          <a:xfrm>
            <a:off x="1500166" y="1428736"/>
            <a:ext cx="166687" cy="166687"/>
          </a:xfrm>
          <a:prstGeom prst="rect">
            <a:avLst/>
          </a:prstGeom>
          <a:noFill/>
          <a:ln w="9525">
            <a:noFill/>
            <a:miter lim="800000"/>
            <a:headEnd/>
            <a:tailEnd/>
          </a:ln>
        </p:spPr>
      </p:pic>
      <p:pic>
        <p:nvPicPr>
          <p:cNvPr id="36" name="Picture 9"/>
          <p:cNvPicPr>
            <a:picLocks noChangeAspect="1" noChangeArrowheads="1"/>
          </p:cNvPicPr>
          <p:nvPr/>
        </p:nvPicPr>
        <p:blipFill>
          <a:blip r:embed="rId6" cstate="print"/>
          <a:srcRect/>
          <a:stretch>
            <a:fillRect/>
          </a:stretch>
        </p:blipFill>
        <p:spPr bwMode="auto">
          <a:xfrm>
            <a:off x="1714480" y="1500174"/>
            <a:ext cx="166687" cy="166687"/>
          </a:xfrm>
          <a:prstGeom prst="rect">
            <a:avLst/>
          </a:prstGeom>
          <a:noFill/>
          <a:ln w="9525">
            <a:noFill/>
            <a:miter lim="800000"/>
            <a:headEnd/>
            <a:tailEnd/>
          </a:ln>
        </p:spPr>
      </p:pic>
      <p:pic>
        <p:nvPicPr>
          <p:cNvPr id="37" name="Picture 9"/>
          <p:cNvPicPr>
            <a:picLocks noChangeAspect="1" noChangeArrowheads="1"/>
          </p:cNvPicPr>
          <p:nvPr/>
        </p:nvPicPr>
        <p:blipFill>
          <a:blip r:embed="rId6" cstate="print"/>
          <a:srcRect/>
          <a:stretch>
            <a:fillRect/>
          </a:stretch>
        </p:blipFill>
        <p:spPr bwMode="auto">
          <a:xfrm>
            <a:off x="1928794" y="1571612"/>
            <a:ext cx="166687" cy="166687"/>
          </a:xfrm>
          <a:prstGeom prst="rect">
            <a:avLst/>
          </a:prstGeom>
          <a:noFill/>
          <a:ln w="9525">
            <a:noFill/>
            <a:miter lim="800000"/>
            <a:headEnd/>
            <a:tailEnd/>
          </a:ln>
        </p:spPr>
      </p:pic>
      <p:pic>
        <p:nvPicPr>
          <p:cNvPr id="38" name="Picture 9"/>
          <p:cNvPicPr>
            <a:picLocks noChangeAspect="1" noChangeArrowheads="1"/>
          </p:cNvPicPr>
          <p:nvPr/>
        </p:nvPicPr>
        <p:blipFill>
          <a:blip r:embed="rId6" cstate="print"/>
          <a:srcRect/>
          <a:stretch>
            <a:fillRect/>
          </a:stretch>
        </p:blipFill>
        <p:spPr bwMode="auto">
          <a:xfrm>
            <a:off x="2786050" y="1428736"/>
            <a:ext cx="166687" cy="166687"/>
          </a:xfrm>
          <a:prstGeom prst="rect">
            <a:avLst/>
          </a:prstGeom>
          <a:noFill/>
          <a:ln w="9525">
            <a:noFill/>
            <a:miter lim="800000"/>
            <a:headEnd/>
            <a:tailEnd/>
          </a:ln>
        </p:spPr>
      </p:pic>
      <p:pic>
        <p:nvPicPr>
          <p:cNvPr id="39" name="Picture 9"/>
          <p:cNvPicPr>
            <a:picLocks noChangeAspect="1" noChangeArrowheads="1"/>
          </p:cNvPicPr>
          <p:nvPr/>
        </p:nvPicPr>
        <p:blipFill>
          <a:blip r:embed="rId6" cstate="print"/>
          <a:srcRect/>
          <a:stretch>
            <a:fillRect/>
          </a:stretch>
        </p:blipFill>
        <p:spPr bwMode="auto">
          <a:xfrm>
            <a:off x="1928794" y="1357298"/>
            <a:ext cx="166687" cy="166687"/>
          </a:xfrm>
          <a:prstGeom prst="rect">
            <a:avLst/>
          </a:prstGeom>
          <a:noFill/>
          <a:ln w="9525">
            <a:noFill/>
            <a:miter lim="800000"/>
            <a:headEnd/>
            <a:tailEnd/>
          </a:ln>
        </p:spPr>
      </p:pic>
      <p:pic>
        <p:nvPicPr>
          <p:cNvPr id="40" name="Picture 9"/>
          <p:cNvPicPr>
            <a:picLocks noChangeAspect="1" noChangeArrowheads="1"/>
          </p:cNvPicPr>
          <p:nvPr/>
        </p:nvPicPr>
        <p:blipFill>
          <a:blip r:embed="rId6" cstate="print"/>
          <a:srcRect/>
          <a:stretch>
            <a:fillRect/>
          </a:stretch>
        </p:blipFill>
        <p:spPr bwMode="auto">
          <a:xfrm>
            <a:off x="3000364" y="1428736"/>
            <a:ext cx="166687" cy="166687"/>
          </a:xfrm>
          <a:prstGeom prst="rect">
            <a:avLst/>
          </a:prstGeom>
          <a:noFill/>
          <a:ln w="9525">
            <a:noFill/>
            <a:miter lim="800000"/>
            <a:headEnd/>
            <a:tailEnd/>
          </a:ln>
        </p:spPr>
      </p:pic>
      <p:pic>
        <p:nvPicPr>
          <p:cNvPr id="41" name="Picture 9"/>
          <p:cNvPicPr>
            <a:picLocks noChangeAspect="1" noChangeArrowheads="1"/>
          </p:cNvPicPr>
          <p:nvPr/>
        </p:nvPicPr>
        <p:blipFill>
          <a:blip r:embed="rId6" cstate="print"/>
          <a:srcRect/>
          <a:stretch>
            <a:fillRect/>
          </a:stretch>
        </p:blipFill>
        <p:spPr bwMode="auto">
          <a:xfrm>
            <a:off x="3214678" y="1428736"/>
            <a:ext cx="166687" cy="166687"/>
          </a:xfrm>
          <a:prstGeom prst="rect">
            <a:avLst/>
          </a:prstGeom>
          <a:noFill/>
          <a:ln w="9525">
            <a:noFill/>
            <a:miter lim="800000"/>
            <a:headEnd/>
            <a:tailEnd/>
          </a:ln>
        </p:spPr>
      </p:pic>
      <p:pic>
        <p:nvPicPr>
          <p:cNvPr id="42" name="Picture 9"/>
          <p:cNvPicPr>
            <a:picLocks noChangeAspect="1" noChangeArrowheads="1"/>
          </p:cNvPicPr>
          <p:nvPr/>
        </p:nvPicPr>
        <p:blipFill>
          <a:blip r:embed="rId6" cstate="print"/>
          <a:srcRect/>
          <a:stretch>
            <a:fillRect/>
          </a:stretch>
        </p:blipFill>
        <p:spPr bwMode="auto">
          <a:xfrm>
            <a:off x="3428992" y="1428736"/>
            <a:ext cx="166687" cy="166687"/>
          </a:xfrm>
          <a:prstGeom prst="rect">
            <a:avLst/>
          </a:prstGeom>
          <a:noFill/>
          <a:ln w="9525">
            <a:noFill/>
            <a:miter lim="800000"/>
            <a:headEnd/>
            <a:tailEnd/>
          </a:ln>
        </p:spPr>
      </p:pic>
      <p:pic>
        <p:nvPicPr>
          <p:cNvPr id="43" name="Picture 9"/>
          <p:cNvPicPr>
            <a:picLocks noChangeAspect="1" noChangeArrowheads="1"/>
          </p:cNvPicPr>
          <p:nvPr/>
        </p:nvPicPr>
        <p:blipFill>
          <a:blip r:embed="rId6" cstate="print"/>
          <a:srcRect/>
          <a:stretch>
            <a:fillRect/>
          </a:stretch>
        </p:blipFill>
        <p:spPr bwMode="auto">
          <a:xfrm>
            <a:off x="3571868" y="1428736"/>
            <a:ext cx="166687" cy="166687"/>
          </a:xfrm>
          <a:prstGeom prst="rect">
            <a:avLst/>
          </a:prstGeom>
          <a:noFill/>
          <a:ln w="9525">
            <a:noFill/>
            <a:miter lim="800000"/>
            <a:headEnd/>
            <a:tailEnd/>
          </a:ln>
        </p:spPr>
      </p:pic>
      <p:pic>
        <p:nvPicPr>
          <p:cNvPr id="44" name="Picture 9"/>
          <p:cNvPicPr>
            <a:picLocks noChangeAspect="1" noChangeArrowheads="1"/>
          </p:cNvPicPr>
          <p:nvPr/>
        </p:nvPicPr>
        <p:blipFill>
          <a:blip r:embed="rId6" cstate="print"/>
          <a:srcRect/>
          <a:stretch>
            <a:fillRect/>
          </a:stretch>
        </p:blipFill>
        <p:spPr bwMode="auto">
          <a:xfrm>
            <a:off x="3714744" y="1428736"/>
            <a:ext cx="166687" cy="166687"/>
          </a:xfrm>
          <a:prstGeom prst="rect">
            <a:avLst/>
          </a:prstGeom>
          <a:noFill/>
          <a:ln w="9525">
            <a:noFill/>
            <a:miter lim="800000"/>
            <a:headEnd/>
            <a:tailEnd/>
          </a:ln>
        </p:spPr>
      </p:pic>
      <p:pic>
        <p:nvPicPr>
          <p:cNvPr id="46" name="Picture 45"/>
          <p:cNvPicPr/>
          <p:nvPr/>
        </p:nvPicPr>
        <p:blipFill>
          <a:blip r:embed="rId7" cstate="print"/>
          <a:srcRect/>
          <a:stretch>
            <a:fillRect/>
          </a:stretch>
        </p:blipFill>
        <p:spPr bwMode="auto">
          <a:xfrm>
            <a:off x="6357950" y="2214554"/>
            <a:ext cx="1928826" cy="1253973"/>
          </a:xfrm>
          <a:prstGeom prst="rect">
            <a:avLst/>
          </a:prstGeom>
          <a:noFill/>
          <a:ln w="9525">
            <a:noFill/>
            <a:miter lim="800000"/>
            <a:headEnd/>
            <a:tailEnd/>
          </a:ln>
        </p:spPr>
      </p:pic>
      <p:pic>
        <p:nvPicPr>
          <p:cNvPr id="1034" name="Picture 10"/>
          <p:cNvPicPr>
            <a:picLocks noChangeAspect="1" noChangeArrowheads="1"/>
          </p:cNvPicPr>
          <p:nvPr/>
        </p:nvPicPr>
        <p:blipFill>
          <a:blip r:embed="rId8" cstate="print"/>
          <a:srcRect/>
          <a:stretch>
            <a:fillRect/>
          </a:stretch>
        </p:blipFill>
        <p:spPr bwMode="auto">
          <a:xfrm>
            <a:off x="1000100" y="6000768"/>
            <a:ext cx="497368" cy="495296"/>
          </a:xfrm>
          <a:prstGeom prst="rect">
            <a:avLst/>
          </a:prstGeom>
          <a:noFill/>
          <a:ln w="9525">
            <a:noFill/>
            <a:miter lim="800000"/>
            <a:headEnd/>
            <a:tailEnd/>
          </a:ln>
          <a:effectLst/>
        </p:spPr>
      </p:pic>
      <p:sp>
        <p:nvSpPr>
          <p:cNvPr id="47" name="TextBox 46"/>
          <p:cNvSpPr txBox="1"/>
          <p:nvPr/>
        </p:nvSpPr>
        <p:spPr>
          <a:xfrm>
            <a:off x="1857356" y="5929330"/>
            <a:ext cx="3286148" cy="800219"/>
          </a:xfrm>
          <a:prstGeom prst="rect">
            <a:avLst/>
          </a:prstGeom>
          <a:noFill/>
        </p:spPr>
        <p:txBody>
          <a:bodyPr wrap="square" rtlCol="0">
            <a:spAutoFit/>
          </a:bodyPr>
          <a:lstStyle/>
          <a:p>
            <a:r>
              <a:rPr lang="en-AU" sz="1400" dirty="0" smtClean="0"/>
              <a:t>Regions affected by Mountain Pine Beetles infestation</a:t>
            </a:r>
          </a:p>
          <a:p>
            <a:endParaRPr lang="en-AU" dirty="0"/>
          </a:p>
        </p:txBody>
      </p:sp>
      <p:pic>
        <p:nvPicPr>
          <p:cNvPr id="49" name="Picture 11"/>
          <p:cNvPicPr>
            <a:picLocks noChangeAspect="1" noChangeArrowheads="1"/>
          </p:cNvPicPr>
          <p:nvPr/>
        </p:nvPicPr>
        <p:blipFill>
          <a:blip r:embed="rId9" cstate="print"/>
          <a:srcRect/>
          <a:stretch>
            <a:fillRect/>
          </a:stretch>
        </p:blipFill>
        <p:spPr bwMode="auto">
          <a:xfrm>
            <a:off x="1357290" y="1714488"/>
            <a:ext cx="214314" cy="213421"/>
          </a:xfrm>
          <a:prstGeom prst="rect">
            <a:avLst/>
          </a:prstGeom>
          <a:noFill/>
          <a:ln w="9525">
            <a:noFill/>
            <a:miter lim="800000"/>
            <a:headEnd/>
            <a:tailEnd/>
          </a:ln>
          <a:effectLst/>
        </p:spPr>
      </p:pic>
      <p:pic>
        <p:nvPicPr>
          <p:cNvPr id="1036" name="Picture 12"/>
          <p:cNvPicPr>
            <a:picLocks noChangeAspect="1" noChangeArrowheads="1"/>
          </p:cNvPicPr>
          <p:nvPr/>
        </p:nvPicPr>
        <p:blipFill>
          <a:blip r:embed="rId10" cstate="print"/>
          <a:srcRect/>
          <a:stretch>
            <a:fillRect/>
          </a:stretch>
        </p:blipFill>
        <p:spPr bwMode="auto">
          <a:xfrm>
            <a:off x="1071538" y="4929198"/>
            <a:ext cx="452434" cy="452434"/>
          </a:xfrm>
          <a:prstGeom prst="rect">
            <a:avLst/>
          </a:prstGeom>
          <a:noFill/>
          <a:ln w="9525">
            <a:noFill/>
            <a:miter lim="800000"/>
            <a:headEnd/>
            <a:tailEnd/>
          </a:ln>
          <a:effectLst/>
        </p:spPr>
      </p:pic>
      <p:sp>
        <p:nvSpPr>
          <p:cNvPr id="50" name="TextBox 49"/>
          <p:cNvSpPr txBox="1"/>
          <p:nvPr/>
        </p:nvSpPr>
        <p:spPr>
          <a:xfrm>
            <a:off x="1857356" y="4929198"/>
            <a:ext cx="2714644" cy="523220"/>
          </a:xfrm>
          <a:prstGeom prst="rect">
            <a:avLst/>
          </a:prstGeom>
          <a:noFill/>
        </p:spPr>
        <p:txBody>
          <a:bodyPr wrap="square" rtlCol="0">
            <a:spAutoFit/>
          </a:bodyPr>
          <a:lstStyle/>
          <a:p>
            <a:r>
              <a:rPr lang="en-AU" sz="1400" dirty="0" smtClean="0"/>
              <a:t>Region affected by the melting of the polar ice</a:t>
            </a:r>
            <a:endParaRPr lang="en-AU" sz="1400" dirty="0"/>
          </a:p>
        </p:txBody>
      </p:sp>
      <p:pic>
        <p:nvPicPr>
          <p:cNvPr id="1037" name="Picture 13"/>
          <p:cNvPicPr>
            <a:picLocks noChangeAspect="1" noChangeArrowheads="1"/>
          </p:cNvPicPr>
          <p:nvPr/>
        </p:nvPicPr>
        <p:blipFill>
          <a:blip r:embed="rId11" cstate="print"/>
          <a:srcRect/>
          <a:stretch>
            <a:fillRect/>
          </a:stretch>
        </p:blipFill>
        <p:spPr bwMode="auto">
          <a:xfrm>
            <a:off x="3571868" y="3286124"/>
            <a:ext cx="214314" cy="214314"/>
          </a:xfrm>
          <a:prstGeom prst="rect">
            <a:avLst/>
          </a:prstGeom>
          <a:noFill/>
          <a:ln w="9525">
            <a:noFill/>
            <a:miter lim="800000"/>
            <a:headEnd/>
            <a:tailEnd/>
          </a:ln>
          <a:effectLst/>
        </p:spPr>
      </p:pic>
      <p:pic>
        <p:nvPicPr>
          <p:cNvPr id="52" name="Picture 13"/>
          <p:cNvPicPr>
            <a:picLocks noChangeAspect="1" noChangeArrowheads="1"/>
          </p:cNvPicPr>
          <p:nvPr/>
        </p:nvPicPr>
        <p:blipFill>
          <a:blip r:embed="rId11" cstate="print"/>
          <a:srcRect/>
          <a:stretch>
            <a:fillRect/>
          </a:stretch>
        </p:blipFill>
        <p:spPr bwMode="auto">
          <a:xfrm>
            <a:off x="3143240" y="3286124"/>
            <a:ext cx="214314" cy="214314"/>
          </a:xfrm>
          <a:prstGeom prst="rect">
            <a:avLst/>
          </a:prstGeom>
          <a:noFill/>
          <a:ln w="9525">
            <a:noFill/>
            <a:miter lim="800000"/>
            <a:headEnd/>
            <a:tailEnd/>
          </a:ln>
          <a:effectLst/>
        </p:spPr>
      </p:pic>
      <p:pic>
        <p:nvPicPr>
          <p:cNvPr id="53" name="Picture 13"/>
          <p:cNvPicPr>
            <a:picLocks noChangeAspect="1" noChangeArrowheads="1"/>
          </p:cNvPicPr>
          <p:nvPr/>
        </p:nvPicPr>
        <p:blipFill>
          <a:blip r:embed="rId11" cstate="print"/>
          <a:srcRect/>
          <a:stretch>
            <a:fillRect/>
          </a:stretch>
        </p:blipFill>
        <p:spPr bwMode="auto">
          <a:xfrm>
            <a:off x="2714612" y="3286124"/>
            <a:ext cx="214314" cy="214314"/>
          </a:xfrm>
          <a:prstGeom prst="rect">
            <a:avLst/>
          </a:prstGeom>
          <a:noFill/>
          <a:ln w="9525">
            <a:noFill/>
            <a:miter lim="800000"/>
            <a:headEnd/>
            <a:tailEnd/>
          </a:ln>
          <a:effectLst/>
        </p:spPr>
      </p:pic>
      <p:pic>
        <p:nvPicPr>
          <p:cNvPr id="54" name="Picture 13"/>
          <p:cNvPicPr>
            <a:picLocks noChangeAspect="1" noChangeArrowheads="1"/>
          </p:cNvPicPr>
          <p:nvPr/>
        </p:nvPicPr>
        <p:blipFill>
          <a:blip r:embed="rId11" cstate="print"/>
          <a:srcRect/>
          <a:stretch>
            <a:fillRect/>
          </a:stretch>
        </p:blipFill>
        <p:spPr bwMode="auto">
          <a:xfrm>
            <a:off x="2285984" y="3357562"/>
            <a:ext cx="214314" cy="214314"/>
          </a:xfrm>
          <a:prstGeom prst="rect">
            <a:avLst/>
          </a:prstGeom>
          <a:noFill/>
          <a:ln w="9525">
            <a:noFill/>
            <a:miter lim="800000"/>
            <a:headEnd/>
            <a:tailEnd/>
          </a:ln>
          <a:effectLst/>
        </p:spPr>
      </p:pic>
      <p:pic>
        <p:nvPicPr>
          <p:cNvPr id="55" name="Picture 13"/>
          <p:cNvPicPr>
            <a:picLocks noChangeAspect="1" noChangeArrowheads="1"/>
          </p:cNvPicPr>
          <p:nvPr/>
        </p:nvPicPr>
        <p:blipFill>
          <a:blip r:embed="rId11" cstate="print"/>
          <a:srcRect/>
          <a:stretch>
            <a:fillRect/>
          </a:stretch>
        </p:blipFill>
        <p:spPr bwMode="auto">
          <a:xfrm>
            <a:off x="1714480" y="3357562"/>
            <a:ext cx="214314" cy="214314"/>
          </a:xfrm>
          <a:prstGeom prst="rect">
            <a:avLst/>
          </a:prstGeom>
          <a:noFill/>
          <a:ln w="9525">
            <a:noFill/>
            <a:miter lim="800000"/>
            <a:headEnd/>
            <a:tailEnd/>
          </a:ln>
          <a:effectLst/>
        </p:spPr>
      </p:pic>
      <p:pic>
        <p:nvPicPr>
          <p:cNvPr id="56" name="Picture 13"/>
          <p:cNvPicPr>
            <a:picLocks noChangeAspect="1" noChangeArrowheads="1"/>
          </p:cNvPicPr>
          <p:nvPr/>
        </p:nvPicPr>
        <p:blipFill>
          <a:blip r:embed="rId11" cstate="print"/>
          <a:srcRect/>
          <a:stretch>
            <a:fillRect/>
          </a:stretch>
        </p:blipFill>
        <p:spPr bwMode="auto">
          <a:xfrm>
            <a:off x="2285984" y="1214422"/>
            <a:ext cx="214314" cy="214314"/>
          </a:xfrm>
          <a:prstGeom prst="rect">
            <a:avLst/>
          </a:prstGeom>
          <a:noFill/>
          <a:ln w="9525">
            <a:noFill/>
            <a:miter lim="800000"/>
            <a:headEnd/>
            <a:tailEnd/>
          </a:ln>
          <a:effectLst/>
        </p:spPr>
      </p:pic>
      <p:pic>
        <p:nvPicPr>
          <p:cNvPr id="57" name="Picture 13"/>
          <p:cNvPicPr>
            <a:picLocks noChangeAspect="1" noChangeArrowheads="1"/>
          </p:cNvPicPr>
          <p:nvPr/>
        </p:nvPicPr>
        <p:blipFill>
          <a:blip r:embed="rId11" cstate="print"/>
          <a:srcRect/>
          <a:stretch>
            <a:fillRect/>
          </a:stretch>
        </p:blipFill>
        <p:spPr bwMode="auto">
          <a:xfrm>
            <a:off x="2786050" y="1214422"/>
            <a:ext cx="214314" cy="214314"/>
          </a:xfrm>
          <a:prstGeom prst="rect">
            <a:avLst/>
          </a:prstGeom>
          <a:noFill/>
          <a:ln w="9525">
            <a:noFill/>
            <a:miter lim="800000"/>
            <a:headEnd/>
            <a:tailEnd/>
          </a:ln>
          <a:effectLst/>
        </p:spPr>
      </p:pic>
      <p:pic>
        <p:nvPicPr>
          <p:cNvPr id="1038" name="Picture 14"/>
          <p:cNvPicPr>
            <a:picLocks noChangeAspect="1" noChangeArrowheads="1"/>
          </p:cNvPicPr>
          <p:nvPr/>
        </p:nvPicPr>
        <p:blipFill>
          <a:blip r:embed="rId12" cstate="print"/>
          <a:srcRect/>
          <a:stretch>
            <a:fillRect/>
          </a:stretch>
        </p:blipFill>
        <p:spPr bwMode="auto">
          <a:xfrm>
            <a:off x="1071538" y="5500702"/>
            <a:ext cx="428628" cy="428628"/>
          </a:xfrm>
          <a:prstGeom prst="rect">
            <a:avLst/>
          </a:prstGeom>
          <a:noFill/>
          <a:ln w="9525">
            <a:noFill/>
            <a:miter lim="800000"/>
            <a:headEnd/>
            <a:tailEnd/>
          </a:ln>
          <a:effectLst/>
        </p:spPr>
      </p:pic>
      <p:sp>
        <p:nvSpPr>
          <p:cNvPr id="59" name="TextBox 58"/>
          <p:cNvSpPr txBox="1"/>
          <p:nvPr/>
        </p:nvSpPr>
        <p:spPr>
          <a:xfrm>
            <a:off x="1857356" y="5429264"/>
            <a:ext cx="2643206" cy="800219"/>
          </a:xfrm>
          <a:prstGeom prst="rect">
            <a:avLst/>
          </a:prstGeom>
          <a:noFill/>
        </p:spPr>
        <p:txBody>
          <a:bodyPr wrap="square" rtlCol="0">
            <a:spAutoFit/>
          </a:bodyPr>
          <a:lstStyle/>
          <a:p>
            <a:r>
              <a:rPr lang="en-AU" sz="1400" dirty="0" smtClean="0"/>
              <a:t>Regions affected by ocean acidification</a:t>
            </a:r>
          </a:p>
          <a:p>
            <a:endParaRPr lang="en-AU" dirty="0"/>
          </a:p>
        </p:txBody>
      </p:sp>
      <p:pic>
        <p:nvPicPr>
          <p:cNvPr id="1039" name="Picture 15"/>
          <p:cNvPicPr>
            <a:picLocks noChangeAspect="1" noChangeArrowheads="1"/>
          </p:cNvPicPr>
          <p:nvPr/>
        </p:nvPicPr>
        <p:blipFill>
          <a:blip r:embed="rId12" cstate="print"/>
          <a:srcRect/>
          <a:stretch>
            <a:fillRect/>
          </a:stretch>
        </p:blipFill>
        <p:spPr bwMode="auto">
          <a:xfrm>
            <a:off x="2500298" y="2714620"/>
            <a:ext cx="214314" cy="214314"/>
          </a:xfrm>
          <a:prstGeom prst="rect">
            <a:avLst/>
          </a:prstGeom>
          <a:noFill/>
          <a:ln w="9525">
            <a:noFill/>
            <a:miter lim="800000"/>
            <a:headEnd/>
            <a:tailEnd/>
          </a:ln>
          <a:effectLst/>
        </p:spPr>
      </p:pic>
      <p:pic>
        <p:nvPicPr>
          <p:cNvPr id="61" name="Picture 15"/>
          <p:cNvPicPr>
            <a:picLocks noChangeAspect="1" noChangeArrowheads="1"/>
          </p:cNvPicPr>
          <p:nvPr/>
        </p:nvPicPr>
        <p:blipFill>
          <a:blip r:embed="rId12" cstate="print"/>
          <a:srcRect/>
          <a:stretch>
            <a:fillRect/>
          </a:stretch>
        </p:blipFill>
        <p:spPr bwMode="auto">
          <a:xfrm>
            <a:off x="3500430" y="3000372"/>
            <a:ext cx="214314" cy="214314"/>
          </a:xfrm>
          <a:prstGeom prst="rect">
            <a:avLst/>
          </a:prstGeom>
          <a:noFill/>
          <a:ln w="9525">
            <a:noFill/>
            <a:miter lim="800000"/>
            <a:headEnd/>
            <a:tailEnd/>
          </a:ln>
          <a:effectLst/>
        </p:spPr>
      </p:pic>
      <p:pic>
        <p:nvPicPr>
          <p:cNvPr id="62" name="Picture 15"/>
          <p:cNvPicPr>
            <a:picLocks noChangeAspect="1" noChangeArrowheads="1"/>
          </p:cNvPicPr>
          <p:nvPr/>
        </p:nvPicPr>
        <p:blipFill>
          <a:blip r:embed="rId12" cstate="print"/>
          <a:srcRect/>
          <a:stretch>
            <a:fillRect/>
          </a:stretch>
        </p:blipFill>
        <p:spPr bwMode="auto">
          <a:xfrm>
            <a:off x="3214678" y="3000372"/>
            <a:ext cx="214314" cy="214314"/>
          </a:xfrm>
          <a:prstGeom prst="rect">
            <a:avLst/>
          </a:prstGeom>
          <a:noFill/>
          <a:ln w="9525">
            <a:noFill/>
            <a:miter lim="800000"/>
            <a:headEnd/>
            <a:tailEnd/>
          </a:ln>
          <a:effectLst/>
        </p:spPr>
      </p:pic>
      <p:pic>
        <p:nvPicPr>
          <p:cNvPr id="63" name="Picture 15"/>
          <p:cNvPicPr>
            <a:picLocks noChangeAspect="1" noChangeArrowheads="1"/>
          </p:cNvPicPr>
          <p:nvPr/>
        </p:nvPicPr>
        <p:blipFill>
          <a:blip r:embed="rId12" cstate="print"/>
          <a:srcRect/>
          <a:stretch>
            <a:fillRect/>
          </a:stretch>
        </p:blipFill>
        <p:spPr bwMode="auto">
          <a:xfrm>
            <a:off x="2928926" y="3000372"/>
            <a:ext cx="214314" cy="214314"/>
          </a:xfrm>
          <a:prstGeom prst="rect">
            <a:avLst/>
          </a:prstGeom>
          <a:noFill/>
          <a:ln w="9525">
            <a:noFill/>
            <a:miter lim="800000"/>
            <a:headEnd/>
            <a:tailEnd/>
          </a:ln>
          <a:effectLst/>
        </p:spPr>
      </p:pic>
      <p:pic>
        <p:nvPicPr>
          <p:cNvPr id="64" name="Picture 15"/>
          <p:cNvPicPr>
            <a:picLocks noChangeAspect="1" noChangeArrowheads="1"/>
          </p:cNvPicPr>
          <p:nvPr/>
        </p:nvPicPr>
        <p:blipFill>
          <a:blip r:embed="rId12" cstate="print"/>
          <a:srcRect/>
          <a:stretch>
            <a:fillRect/>
          </a:stretch>
        </p:blipFill>
        <p:spPr bwMode="auto">
          <a:xfrm>
            <a:off x="2571736" y="3000372"/>
            <a:ext cx="214314" cy="214314"/>
          </a:xfrm>
          <a:prstGeom prst="rect">
            <a:avLst/>
          </a:prstGeom>
          <a:noFill/>
          <a:ln w="9525">
            <a:noFill/>
            <a:miter lim="800000"/>
            <a:headEnd/>
            <a:tailEnd/>
          </a:ln>
          <a:effectLst/>
        </p:spPr>
      </p:pic>
      <p:pic>
        <p:nvPicPr>
          <p:cNvPr id="65" name="Picture 15"/>
          <p:cNvPicPr>
            <a:picLocks noChangeAspect="1" noChangeArrowheads="1"/>
          </p:cNvPicPr>
          <p:nvPr/>
        </p:nvPicPr>
        <p:blipFill>
          <a:blip r:embed="rId12" cstate="print"/>
          <a:srcRect/>
          <a:stretch>
            <a:fillRect/>
          </a:stretch>
        </p:blipFill>
        <p:spPr bwMode="auto">
          <a:xfrm>
            <a:off x="2285984" y="3000372"/>
            <a:ext cx="214314" cy="214314"/>
          </a:xfrm>
          <a:prstGeom prst="rect">
            <a:avLst/>
          </a:prstGeom>
          <a:noFill/>
          <a:ln w="9525">
            <a:noFill/>
            <a:miter lim="800000"/>
            <a:headEnd/>
            <a:tailEnd/>
          </a:ln>
          <a:effectLst/>
        </p:spPr>
      </p:pic>
      <p:pic>
        <p:nvPicPr>
          <p:cNvPr id="66" name="Picture 15"/>
          <p:cNvPicPr>
            <a:picLocks noChangeAspect="1" noChangeArrowheads="1"/>
          </p:cNvPicPr>
          <p:nvPr/>
        </p:nvPicPr>
        <p:blipFill>
          <a:blip r:embed="rId12" cstate="print"/>
          <a:srcRect/>
          <a:stretch>
            <a:fillRect/>
          </a:stretch>
        </p:blipFill>
        <p:spPr bwMode="auto">
          <a:xfrm>
            <a:off x="1928794" y="3000372"/>
            <a:ext cx="214314" cy="214314"/>
          </a:xfrm>
          <a:prstGeom prst="rect">
            <a:avLst/>
          </a:prstGeom>
          <a:noFill/>
          <a:ln w="9525">
            <a:noFill/>
            <a:miter lim="800000"/>
            <a:headEnd/>
            <a:tailEnd/>
          </a:ln>
          <a:effectLst/>
        </p:spPr>
      </p:pic>
      <p:pic>
        <p:nvPicPr>
          <p:cNvPr id="67" name="Picture 15"/>
          <p:cNvPicPr>
            <a:picLocks noChangeAspect="1" noChangeArrowheads="1"/>
          </p:cNvPicPr>
          <p:nvPr/>
        </p:nvPicPr>
        <p:blipFill>
          <a:blip r:embed="rId12" cstate="print"/>
          <a:srcRect/>
          <a:stretch>
            <a:fillRect/>
          </a:stretch>
        </p:blipFill>
        <p:spPr bwMode="auto">
          <a:xfrm>
            <a:off x="1571604" y="3000372"/>
            <a:ext cx="214314" cy="214314"/>
          </a:xfrm>
          <a:prstGeom prst="rect">
            <a:avLst/>
          </a:prstGeom>
          <a:noFill/>
          <a:ln w="9525">
            <a:noFill/>
            <a:miter lim="800000"/>
            <a:headEnd/>
            <a:tailEnd/>
          </a:ln>
          <a:effectLst/>
        </p:spPr>
      </p:pic>
      <p:pic>
        <p:nvPicPr>
          <p:cNvPr id="68" name="Picture 15"/>
          <p:cNvPicPr>
            <a:picLocks noChangeAspect="1" noChangeArrowheads="1"/>
          </p:cNvPicPr>
          <p:nvPr/>
        </p:nvPicPr>
        <p:blipFill>
          <a:blip r:embed="rId12" cstate="print"/>
          <a:srcRect/>
          <a:stretch>
            <a:fillRect/>
          </a:stretch>
        </p:blipFill>
        <p:spPr bwMode="auto">
          <a:xfrm>
            <a:off x="2285984" y="2143116"/>
            <a:ext cx="214314" cy="214314"/>
          </a:xfrm>
          <a:prstGeom prst="rect">
            <a:avLst/>
          </a:prstGeom>
          <a:noFill/>
          <a:ln w="9525">
            <a:noFill/>
            <a:miter lim="800000"/>
            <a:headEnd/>
            <a:tailEnd/>
          </a:ln>
          <a:effectLst/>
        </p:spPr>
      </p:pic>
      <p:pic>
        <p:nvPicPr>
          <p:cNvPr id="69" name="Picture 15"/>
          <p:cNvPicPr>
            <a:picLocks noChangeAspect="1" noChangeArrowheads="1"/>
          </p:cNvPicPr>
          <p:nvPr/>
        </p:nvPicPr>
        <p:blipFill>
          <a:blip r:embed="rId12" cstate="print"/>
          <a:srcRect/>
          <a:stretch>
            <a:fillRect/>
          </a:stretch>
        </p:blipFill>
        <p:spPr bwMode="auto">
          <a:xfrm>
            <a:off x="4572000" y="2357430"/>
            <a:ext cx="214314" cy="214314"/>
          </a:xfrm>
          <a:prstGeom prst="rect">
            <a:avLst/>
          </a:prstGeom>
          <a:noFill/>
          <a:ln w="9525">
            <a:noFill/>
            <a:miter lim="800000"/>
            <a:headEnd/>
            <a:tailEnd/>
          </a:ln>
          <a:effectLst/>
        </p:spPr>
      </p:pic>
      <p:pic>
        <p:nvPicPr>
          <p:cNvPr id="70" name="Picture 15"/>
          <p:cNvPicPr>
            <a:picLocks noChangeAspect="1" noChangeArrowheads="1"/>
          </p:cNvPicPr>
          <p:nvPr/>
        </p:nvPicPr>
        <p:blipFill>
          <a:blip r:embed="rId12" cstate="print"/>
          <a:srcRect/>
          <a:stretch>
            <a:fillRect/>
          </a:stretch>
        </p:blipFill>
        <p:spPr bwMode="auto">
          <a:xfrm>
            <a:off x="1000100" y="1714488"/>
            <a:ext cx="214314" cy="214314"/>
          </a:xfrm>
          <a:prstGeom prst="rect">
            <a:avLst/>
          </a:prstGeom>
          <a:noFill/>
          <a:ln w="9525">
            <a:noFill/>
            <a:miter lim="800000"/>
            <a:headEnd/>
            <a:tailEnd/>
          </a:ln>
          <a:effectLst/>
        </p:spPr>
      </p:pic>
      <p:pic>
        <p:nvPicPr>
          <p:cNvPr id="71" name="Picture 15"/>
          <p:cNvPicPr>
            <a:picLocks noChangeAspect="1" noChangeArrowheads="1"/>
          </p:cNvPicPr>
          <p:nvPr/>
        </p:nvPicPr>
        <p:blipFill>
          <a:blip r:embed="rId12" cstate="print"/>
          <a:srcRect/>
          <a:stretch>
            <a:fillRect/>
          </a:stretch>
        </p:blipFill>
        <p:spPr bwMode="auto">
          <a:xfrm>
            <a:off x="4429124" y="1643050"/>
            <a:ext cx="214314" cy="214314"/>
          </a:xfrm>
          <a:prstGeom prst="rect">
            <a:avLst/>
          </a:prstGeom>
          <a:noFill/>
          <a:ln w="9525">
            <a:noFill/>
            <a:miter lim="800000"/>
            <a:headEnd/>
            <a:tailEnd/>
          </a:ln>
          <a:effectLst/>
        </p:spPr>
      </p:pic>
      <p:pic>
        <p:nvPicPr>
          <p:cNvPr id="72" name="Picture 15"/>
          <p:cNvPicPr>
            <a:picLocks noChangeAspect="1" noChangeArrowheads="1"/>
          </p:cNvPicPr>
          <p:nvPr/>
        </p:nvPicPr>
        <p:blipFill>
          <a:blip r:embed="rId12" cstate="print"/>
          <a:srcRect/>
          <a:stretch>
            <a:fillRect/>
          </a:stretch>
        </p:blipFill>
        <p:spPr bwMode="auto">
          <a:xfrm>
            <a:off x="2285984" y="1571612"/>
            <a:ext cx="214314" cy="214314"/>
          </a:xfrm>
          <a:prstGeom prst="rect">
            <a:avLst/>
          </a:prstGeom>
          <a:noFill/>
          <a:ln w="9525">
            <a:noFill/>
            <a:miter lim="800000"/>
            <a:headEnd/>
            <a:tailEnd/>
          </a:ln>
          <a:effectLst/>
        </p:spPr>
      </p:pic>
      <p:pic>
        <p:nvPicPr>
          <p:cNvPr id="73" name="Picture 15"/>
          <p:cNvPicPr>
            <a:picLocks noChangeAspect="1" noChangeArrowheads="1"/>
          </p:cNvPicPr>
          <p:nvPr/>
        </p:nvPicPr>
        <p:blipFill>
          <a:blip r:embed="rId12" cstate="print"/>
          <a:srcRect/>
          <a:stretch>
            <a:fillRect/>
          </a:stretch>
        </p:blipFill>
        <p:spPr bwMode="auto">
          <a:xfrm>
            <a:off x="2285984" y="1785926"/>
            <a:ext cx="214314" cy="214314"/>
          </a:xfrm>
          <a:prstGeom prst="rect">
            <a:avLst/>
          </a:prstGeom>
          <a:noFill/>
          <a:ln w="9525">
            <a:noFill/>
            <a:miter lim="800000"/>
            <a:headEnd/>
            <a:tailEnd/>
          </a:ln>
          <a:effectLst/>
        </p:spPr>
      </p:pic>
      <p:pic>
        <p:nvPicPr>
          <p:cNvPr id="74" name="Picture 15"/>
          <p:cNvPicPr>
            <a:picLocks noChangeAspect="1" noChangeArrowheads="1"/>
          </p:cNvPicPr>
          <p:nvPr/>
        </p:nvPicPr>
        <p:blipFill>
          <a:blip r:embed="rId12" cstate="print"/>
          <a:srcRect/>
          <a:stretch>
            <a:fillRect/>
          </a:stretch>
        </p:blipFill>
        <p:spPr bwMode="auto">
          <a:xfrm>
            <a:off x="2428860" y="2428868"/>
            <a:ext cx="214314" cy="214314"/>
          </a:xfrm>
          <a:prstGeom prst="rect">
            <a:avLst/>
          </a:prstGeom>
          <a:noFill/>
          <a:ln w="9525">
            <a:noFill/>
            <a:miter lim="800000"/>
            <a:headEnd/>
            <a:tailEnd/>
          </a:ln>
          <a:effectLst/>
        </p:spPr>
      </p:pic>
      <p:pic>
        <p:nvPicPr>
          <p:cNvPr id="75" name="Picture 15"/>
          <p:cNvPicPr>
            <a:picLocks noChangeAspect="1" noChangeArrowheads="1"/>
          </p:cNvPicPr>
          <p:nvPr/>
        </p:nvPicPr>
        <p:blipFill>
          <a:blip r:embed="rId12" cstate="print"/>
          <a:srcRect/>
          <a:stretch>
            <a:fillRect/>
          </a:stretch>
        </p:blipFill>
        <p:spPr bwMode="auto">
          <a:xfrm>
            <a:off x="1285852" y="2643182"/>
            <a:ext cx="214314" cy="214314"/>
          </a:xfrm>
          <a:prstGeom prst="rect">
            <a:avLst/>
          </a:prstGeom>
          <a:noFill/>
          <a:ln w="9525">
            <a:noFill/>
            <a:miter lim="800000"/>
            <a:headEnd/>
            <a:tailEnd/>
          </a:ln>
          <a:effectLst/>
        </p:spPr>
      </p:pic>
      <p:pic>
        <p:nvPicPr>
          <p:cNvPr id="76" name="Picture 15"/>
          <p:cNvPicPr>
            <a:picLocks noChangeAspect="1" noChangeArrowheads="1"/>
          </p:cNvPicPr>
          <p:nvPr/>
        </p:nvPicPr>
        <p:blipFill>
          <a:blip r:embed="rId12" cstate="print"/>
          <a:srcRect/>
          <a:stretch>
            <a:fillRect/>
          </a:stretch>
        </p:blipFill>
        <p:spPr bwMode="auto">
          <a:xfrm>
            <a:off x="1214414" y="2357430"/>
            <a:ext cx="214314" cy="214314"/>
          </a:xfrm>
          <a:prstGeom prst="rect">
            <a:avLst/>
          </a:prstGeom>
          <a:noFill/>
          <a:ln w="9525">
            <a:noFill/>
            <a:miter lim="800000"/>
            <a:headEnd/>
            <a:tailEnd/>
          </a:ln>
          <a:effectLst/>
        </p:spPr>
      </p:pic>
      <p:pic>
        <p:nvPicPr>
          <p:cNvPr id="77" name="il_fi" descr="http://www.celsias.com/media/uploads/admin/Ocean_Acidification.jpg"/>
          <p:cNvPicPr/>
          <p:nvPr/>
        </p:nvPicPr>
        <p:blipFill>
          <a:blip r:embed="rId13" cstate="print"/>
          <a:srcRect/>
          <a:stretch>
            <a:fillRect/>
          </a:stretch>
        </p:blipFill>
        <p:spPr bwMode="auto">
          <a:xfrm>
            <a:off x="6286512" y="5572140"/>
            <a:ext cx="1571636" cy="1071546"/>
          </a:xfrm>
          <a:prstGeom prst="rect">
            <a:avLst/>
          </a:prstGeom>
          <a:noFill/>
          <a:ln w="9525">
            <a:noFill/>
            <a:miter lim="800000"/>
            <a:headEnd/>
            <a:tailEnd/>
          </a:ln>
        </p:spPr>
      </p:pic>
      <p:pic>
        <p:nvPicPr>
          <p:cNvPr id="1040" name="Picture 16"/>
          <p:cNvPicPr>
            <a:picLocks noChangeAspect="1" noChangeArrowheads="1"/>
          </p:cNvPicPr>
          <p:nvPr/>
        </p:nvPicPr>
        <p:blipFill>
          <a:blip r:embed="rId14" cstate="print"/>
          <a:srcRect/>
          <a:stretch>
            <a:fillRect/>
          </a:stretch>
        </p:blipFill>
        <p:spPr bwMode="auto">
          <a:xfrm>
            <a:off x="6286512" y="4492492"/>
            <a:ext cx="1643074" cy="1033453"/>
          </a:xfrm>
          <a:prstGeom prst="rect">
            <a:avLst/>
          </a:prstGeom>
          <a:noFill/>
          <a:ln w="9525">
            <a:noFill/>
            <a:miter lim="800000"/>
            <a:headEnd/>
            <a:tailEnd/>
          </a:ln>
          <a:effectLst/>
        </p:spPr>
      </p:pic>
      <p:pic>
        <p:nvPicPr>
          <p:cNvPr id="81" name="Picture 80"/>
          <p:cNvPicPr/>
          <p:nvPr/>
        </p:nvPicPr>
        <p:blipFill>
          <a:blip r:embed="rId15" cstate="print"/>
          <a:srcRect/>
          <a:stretch>
            <a:fillRect/>
          </a:stretch>
        </p:blipFill>
        <p:spPr bwMode="auto">
          <a:xfrm>
            <a:off x="6429388" y="3500438"/>
            <a:ext cx="1643074" cy="852481"/>
          </a:xfrm>
          <a:prstGeom prst="rect">
            <a:avLst/>
          </a:prstGeom>
          <a:noFill/>
          <a:ln w="9525">
            <a:noFill/>
            <a:miter lim="800000"/>
            <a:headEnd/>
            <a:tailEnd/>
          </a:ln>
        </p:spPr>
      </p:pic>
      <p:pic>
        <p:nvPicPr>
          <p:cNvPr id="80" name="Picture 11"/>
          <p:cNvPicPr>
            <a:picLocks noChangeAspect="1" noChangeArrowheads="1"/>
          </p:cNvPicPr>
          <p:nvPr/>
        </p:nvPicPr>
        <p:blipFill>
          <a:blip r:embed="rId9" cstate="print"/>
          <a:srcRect/>
          <a:stretch>
            <a:fillRect/>
          </a:stretch>
        </p:blipFill>
        <p:spPr bwMode="auto">
          <a:xfrm>
            <a:off x="1714480" y="1643050"/>
            <a:ext cx="214314" cy="213421"/>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ppt_x"/>
                                          </p:val>
                                        </p:tav>
                                        <p:tav tm="100000">
                                          <p:val>
                                            <p:strVal val="#ppt_x"/>
                                          </p:val>
                                        </p:tav>
                                      </p:tavLst>
                                    </p:anim>
                                    <p:anim calcmode="lin" valueType="num">
                                      <p:cBhvr additive="base">
                                        <p:cTn id="4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ppt_x"/>
                                          </p:val>
                                        </p:tav>
                                        <p:tav tm="100000">
                                          <p:val>
                                            <p:strVal val="#ppt_x"/>
                                          </p:val>
                                        </p:tav>
                                      </p:tavLst>
                                    </p:anim>
                                    <p:anim calcmode="lin" valueType="num">
                                      <p:cBhvr additive="base">
                                        <p:cTn id="5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fill="hold"/>
                                        <p:tgtEl>
                                          <p:spTgt spid="34"/>
                                        </p:tgtEl>
                                        <p:attrNameLst>
                                          <p:attrName>ppt_x</p:attrName>
                                        </p:attrNameLst>
                                      </p:cBhvr>
                                      <p:tavLst>
                                        <p:tav tm="0">
                                          <p:val>
                                            <p:strVal val="#ppt_x"/>
                                          </p:val>
                                        </p:tav>
                                        <p:tav tm="100000">
                                          <p:val>
                                            <p:strVal val="#ppt_x"/>
                                          </p:val>
                                        </p:tav>
                                      </p:tavLst>
                                    </p:anim>
                                    <p:anim calcmode="lin" valueType="num">
                                      <p:cBhvr additive="base">
                                        <p:cTn id="5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fill="hold"/>
                                        <p:tgtEl>
                                          <p:spTgt spid="35"/>
                                        </p:tgtEl>
                                        <p:attrNameLst>
                                          <p:attrName>ppt_x</p:attrName>
                                        </p:attrNameLst>
                                      </p:cBhvr>
                                      <p:tavLst>
                                        <p:tav tm="0">
                                          <p:val>
                                            <p:strVal val="#ppt_x"/>
                                          </p:val>
                                        </p:tav>
                                        <p:tav tm="100000">
                                          <p:val>
                                            <p:strVal val="#ppt_x"/>
                                          </p:val>
                                        </p:tav>
                                      </p:tavLst>
                                    </p:anim>
                                    <p:anim calcmode="lin" valueType="num">
                                      <p:cBhvr additive="base">
                                        <p:cTn id="6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fill="hold"/>
                                        <p:tgtEl>
                                          <p:spTgt spid="27"/>
                                        </p:tgtEl>
                                        <p:attrNameLst>
                                          <p:attrName>ppt_x</p:attrName>
                                        </p:attrNameLst>
                                      </p:cBhvr>
                                      <p:tavLst>
                                        <p:tav tm="0">
                                          <p:val>
                                            <p:strVal val="#ppt_x"/>
                                          </p:val>
                                        </p:tav>
                                        <p:tav tm="100000">
                                          <p:val>
                                            <p:strVal val="#ppt_x"/>
                                          </p:val>
                                        </p:tav>
                                      </p:tavLst>
                                    </p:anim>
                                    <p:anim calcmode="lin" valueType="num">
                                      <p:cBhvr additive="base">
                                        <p:cTn id="6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28">
                                            <p:txEl>
                                              <p:pRg st="0" end="0"/>
                                            </p:txEl>
                                          </p:spTgt>
                                        </p:tgtEl>
                                        <p:attrNameLst>
                                          <p:attrName>style.visibility</p:attrName>
                                        </p:attrNameLst>
                                      </p:cBhvr>
                                      <p:to>
                                        <p:strVal val="visible"/>
                                      </p:to>
                                    </p:set>
                                    <p:anim calcmode="lin" valueType="num">
                                      <p:cBhvr additive="base">
                                        <p:cTn id="73"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2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1033"/>
                                        </p:tgtEl>
                                        <p:attrNameLst>
                                          <p:attrName>style.visibility</p:attrName>
                                        </p:attrNameLst>
                                      </p:cBhvr>
                                      <p:to>
                                        <p:strVal val="visible"/>
                                      </p:to>
                                    </p:set>
                                    <p:anim calcmode="lin" valueType="num">
                                      <p:cBhvr additive="base">
                                        <p:cTn id="79" dur="500" fill="hold"/>
                                        <p:tgtEl>
                                          <p:spTgt spid="1033"/>
                                        </p:tgtEl>
                                        <p:attrNameLst>
                                          <p:attrName>ppt_x</p:attrName>
                                        </p:attrNameLst>
                                      </p:cBhvr>
                                      <p:tavLst>
                                        <p:tav tm="0">
                                          <p:val>
                                            <p:strVal val="#ppt_x"/>
                                          </p:val>
                                        </p:tav>
                                        <p:tav tm="100000">
                                          <p:val>
                                            <p:strVal val="#ppt_x"/>
                                          </p:val>
                                        </p:tav>
                                      </p:tavLst>
                                    </p:anim>
                                    <p:anim calcmode="lin" valueType="num">
                                      <p:cBhvr additive="base">
                                        <p:cTn id="80" dur="500" fill="hold"/>
                                        <p:tgtEl>
                                          <p:spTgt spid="1033"/>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33"/>
                                        </p:tgtEl>
                                        <p:attrNameLst>
                                          <p:attrName>style.visibility</p:attrName>
                                        </p:attrNameLst>
                                      </p:cBhvr>
                                      <p:to>
                                        <p:strVal val="visible"/>
                                      </p:to>
                                    </p:set>
                                    <p:anim calcmode="lin" valueType="num">
                                      <p:cBhvr additive="base">
                                        <p:cTn id="85" dur="500" fill="hold"/>
                                        <p:tgtEl>
                                          <p:spTgt spid="33"/>
                                        </p:tgtEl>
                                        <p:attrNameLst>
                                          <p:attrName>ppt_x</p:attrName>
                                        </p:attrNameLst>
                                      </p:cBhvr>
                                      <p:tavLst>
                                        <p:tav tm="0">
                                          <p:val>
                                            <p:strVal val="#ppt_x"/>
                                          </p:val>
                                        </p:tav>
                                        <p:tav tm="100000">
                                          <p:val>
                                            <p:strVal val="#ppt_x"/>
                                          </p:val>
                                        </p:tav>
                                      </p:tavLst>
                                    </p:anim>
                                    <p:anim calcmode="lin" valueType="num">
                                      <p:cBhvr additive="base">
                                        <p:cTn id="8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nodeType="clickEffect">
                                  <p:stCondLst>
                                    <p:cond delay="0"/>
                                  </p:stCondLst>
                                  <p:childTnLst>
                                    <p:set>
                                      <p:cBhvr>
                                        <p:cTn id="90" dur="1" fill="hold">
                                          <p:stCondLst>
                                            <p:cond delay="0"/>
                                          </p:stCondLst>
                                        </p:cTn>
                                        <p:tgtEl>
                                          <p:spTgt spid="36"/>
                                        </p:tgtEl>
                                        <p:attrNameLst>
                                          <p:attrName>style.visibility</p:attrName>
                                        </p:attrNameLst>
                                      </p:cBhvr>
                                      <p:to>
                                        <p:strVal val="visible"/>
                                      </p:to>
                                    </p:set>
                                    <p:anim calcmode="lin" valueType="num">
                                      <p:cBhvr additive="base">
                                        <p:cTn id="91" dur="500" fill="hold"/>
                                        <p:tgtEl>
                                          <p:spTgt spid="36"/>
                                        </p:tgtEl>
                                        <p:attrNameLst>
                                          <p:attrName>ppt_x</p:attrName>
                                        </p:attrNameLst>
                                      </p:cBhvr>
                                      <p:tavLst>
                                        <p:tav tm="0">
                                          <p:val>
                                            <p:strVal val="#ppt_x"/>
                                          </p:val>
                                        </p:tav>
                                        <p:tav tm="100000">
                                          <p:val>
                                            <p:strVal val="#ppt_x"/>
                                          </p:val>
                                        </p:tav>
                                      </p:tavLst>
                                    </p:anim>
                                    <p:anim calcmode="lin" valueType="num">
                                      <p:cBhvr additive="base">
                                        <p:cTn id="92"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39"/>
                                        </p:tgtEl>
                                        <p:attrNameLst>
                                          <p:attrName>style.visibility</p:attrName>
                                        </p:attrNameLst>
                                      </p:cBhvr>
                                      <p:to>
                                        <p:strVal val="visible"/>
                                      </p:to>
                                    </p:set>
                                    <p:anim calcmode="lin" valueType="num">
                                      <p:cBhvr additive="base">
                                        <p:cTn id="97" dur="500" fill="hold"/>
                                        <p:tgtEl>
                                          <p:spTgt spid="39"/>
                                        </p:tgtEl>
                                        <p:attrNameLst>
                                          <p:attrName>ppt_x</p:attrName>
                                        </p:attrNameLst>
                                      </p:cBhvr>
                                      <p:tavLst>
                                        <p:tav tm="0">
                                          <p:val>
                                            <p:strVal val="#ppt_x"/>
                                          </p:val>
                                        </p:tav>
                                        <p:tav tm="100000">
                                          <p:val>
                                            <p:strVal val="#ppt_x"/>
                                          </p:val>
                                        </p:tav>
                                      </p:tavLst>
                                    </p:anim>
                                    <p:anim calcmode="lin" valueType="num">
                                      <p:cBhvr additive="base">
                                        <p:cTn id="9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nodeType="clickEffect">
                                  <p:stCondLst>
                                    <p:cond delay="0"/>
                                  </p:stCondLst>
                                  <p:childTnLst>
                                    <p:set>
                                      <p:cBhvr>
                                        <p:cTn id="102" dur="1" fill="hold">
                                          <p:stCondLst>
                                            <p:cond delay="0"/>
                                          </p:stCondLst>
                                        </p:cTn>
                                        <p:tgtEl>
                                          <p:spTgt spid="37"/>
                                        </p:tgtEl>
                                        <p:attrNameLst>
                                          <p:attrName>style.visibility</p:attrName>
                                        </p:attrNameLst>
                                      </p:cBhvr>
                                      <p:to>
                                        <p:strVal val="visible"/>
                                      </p:to>
                                    </p:set>
                                    <p:anim calcmode="lin" valueType="num">
                                      <p:cBhvr additive="base">
                                        <p:cTn id="103" dur="500" fill="hold"/>
                                        <p:tgtEl>
                                          <p:spTgt spid="37"/>
                                        </p:tgtEl>
                                        <p:attrNameLst>
                                          <p:attrName>ppt_x</p:attrName>
                                        </p:attrNameLst>
                                      </p:cBhvr>
                                      <p:tavLst>
                                        <p:tav tm="0">
                                          <p:val>
                                            <p:strVal val="#ppt_x"/>
                                          </p:val>
                                        </p:tav>
                                        <p:tav tm="100000">
                                          <p:val>
                                            <p:strVal val="#ppt_x"/>
                                          </p:val>
                                        </p:tav>
                                      </p:tavLst>
                                    </p:anim>
                                    <p:anim calcmode="lin" valueType="num">
                                      <p:cBhvr additive="base">
                                        <p:cTn id="104"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nodeType="clickEffect">
                                  <p:stCondLst>
                                    <p:cond delay="0"/>
                                  </p:stCondLst>
                                  <p:childTnLst>
                                    <p:set>
                                      <p:cBhvr>
                                        <p:cTn id="108" dur="1" fill="hold">
                                          <p:stCondLst>
                                            <p:cond delay="0"/>
                                          </p:stCondLst>
                                        </p:cTn>
                                        <p:tgtEl>
                                          <p:spTgt spid="38"/>
                                        </p:tgtEl>
                                        <p:attrNameLst>
                                          <p:attrName>style.visibility</p:attrName>
                                        </p:attrNameLst>
                                      </p:cBhvr>
                                      <p:to>
                                        <p:strVal val="visible"/>
                                      </p:to>
                                    </p:set>
                                    <p:anim calcmode="lin" valueType="num">
                                      <p:cBhvr additive="base">
                                        <p:cTn id="109" dur="500" fill="hold"/>
                                        <p:tgtEl>
                                          <p:spTgt spid="38"/>
                                        </p:tgtEl>
                                        <p:attrNameLst>
                                          <p:attrName>ppt_x</p:attrName>
                                        </p:attrNameLst>
                                      </p:cBhvr>
                                      <p:tavLst>
                                        <p:tav tm="0">
                                          <p:val>
                                            <p:strVal val="#ppt_x"/>
                                          </p:val>
                                        </p:tav>
                                        <p:tav tm="100000">
                                          <p:val>
                                            <p:strVal val="#ppt_x"/>
                                          </p:val>
                                        </p:tav>
                                      </p:tavLst>
                                    </p:anim>
                                    <p:anim calcmode="lin" valueType="num">
                                      <p:cBhvr additive="base">
                                        <p:cTn id="110"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nodeType="clickEffect">
                                  <p:stCondLst>
                                    <p:cond delay="0"/>
                                  </p:stCondLst>
                                  <p:childTnLst>
                                    <p:set>
                                      <p:cBhvr>
                                        <p:cTn id="114" dur="1" fill="hold">
                                          <p:stCondLst>
                                            <p:cond delay="0"/>
                                          </p:stCondLst>
                                        </p:cTn>
                                        <p:tgtEl>
                                          <p:spTgt spid="40"/>
                                        </p:tgtEl>
                                        <p:attrNameLst>
                                          <p:attrName>style.visibility</p:attrName>
                                        </p:attrNameLst>
                                      </p:cBhvr>
                                      <p:to>
                                        <p:strVal val="visible"/>
                                      </p:to>
                                    </p:set>
                                    <p:anim calcmode="lin" valueType="num">
                                      <p:cBhvr additive="base">
                                        <p:cTn id="115" dur="500" fill="hold"/>
                                        <p:tgtEl>
                                          <p:spTgt spid="40"/>
                                        </p:tgtEl>
                                        <p:attrNameLst>
                                          <p:attrName>ppt_x</p:attrName>
                                        </p:attrNameLst>
                                      </p:cBhvr>
                                      <p:tavLst>
                                        <p:tav tm="0">
                                          <p:val>
                                            <p:strVal val="#ppt_x"/>
                                          </p:val>
                                        </p:tav>
                                        <p:tav tm="100000">
                                          <p:val>
                                            <p:strVal val="#ppt_x"/>
                                          </p:val>
                                        </p:tav>
                                      </p:tavLst>
                                    </p:anim>
                                    <p:anim calcmode="lin" valueType="num">
                                      <p:cBhvr additive="base">
                                        <p:cTn id="116"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nodeType="clickEffect">
                                  <p:stCondLst>
                                    <p:cond delay="0"/>
                                  </p:stCondLst>
                                  <p:childTnLst>
                                    <p:set>
                                      <p:cBhvr>
                                        <p:cTn id="120" dur="1" fill="hold">
                                          <p:stCondLst>
                                            <p:cond delay="0"/>
                                          </p:stCondLst>
                                        </p:cTn>
                                        <p:tgtEl>
                                          <p:spTgt spid="41"/>
                                        </p:tgtEl>
                                        <p:attrNameLst>
                                          <p:attrName>style.visibility</p:attrName>
                                        </p:attrNameLst>
                                      </p:cBhvr>
                                      <p:to>
                                        <p:strVal val="visible"/>
                                      </p:to>
                                    </p:set>
                                    <p:anim calcmode="lin" valueType="num">
                                      <p:cBhvr additive="base">
                                        <p:cTn id="121" dur="500" fill="hold"/>
                                        <p:tgtEl>
                                          <p:spTgt spid="41"/>
                                        </p:tgtEl>
                                        <p:attrNameLst>
                                          <p:attrName>ppt_x</p:attrName>
                                        </p:attrNameLst>
                                      </p:cBhvr>
                                      <p:tavLst>
                                        <p:tav tm="0">
                                          <p:val>
                                            <p:strVal val="#ppt_x"/>
                                          </p:val>
                                        </p:tav>
                                        <p:tav tm="100000">
                                          <p:val>
                                            <p:strVal val="#ppt_x"/>
                                          </p:val>
                                        </p:tav>
                                      </p:tavLst>
                                    </p:anim>
                                    <p:anim calcmode="lin" valueType="num">
                                      <p:cBhvr additive="base">
                                        <p:cTn id="122"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nodeType="clickEffect">
                                  <p:stCondLst>
                                    <p:cond delay="0"/>
                                  </p:stCondLst>
                                  <p:childTnLst>
                                    <p:set>
                                      <p:cBhvr>
                                        <p:cTn id="126" dur="1" fill="hold">
                                          <p:stCondLst>
                                            <p:cond delay="0"/>
                                          </p:stCondLst>
                                        </p:cTn>
                                        <p:tgtEl>
                                          <p:spTgt spid="42"/>
                                        </p:tgtEl>
                                        <p:attrNameLst>
                                          <p:attrName>style.visibility</p:attrName>
                                        </p:attrNameLst>
                                      </p:cBhvr>
                                      <p:to>
                                        <p:strVal val="visible"/>
                                      </p:to>
                                    </p:set>
                                    <p:anim calcmode="lin" valueType="num">
                                      <p:cBhvr additive="base">
                                        <p:cTn id="127" dur="500" fill="hold"/>
                                        <p:tgtEl>
                                          <p:spTgt spid="42"/>
                                        </p:tgtEl>
                                        <p:attrNameLst>
                                          <p:attrName>ppt_x</p:attrName>
                                        </p:attrNameLst>
                                      </p:cBhvr>
                                      <p:tavLst>
                                        <p:tav tm="0">
                                          <p:val>
                                            <p:strVal val="#ppt_x"/>
                                          </p:val>
                                        </p:tav>
                                        <p:tav tm="100000">
                                          <p:val>
                                            <p:strVal val="#ppt_x"/>
                                          </p:val>
                                        </p:tav>
                                      </p:tavLst>
                                    </p:anim>
                                    <p:anim calcmode="lin" valueType="num">
                                      <p:cBhvr additive="base">
                                        <p:cTn id="12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nodeType="clickEffect">
                                  <p:stCondLst>
                                    <p:cond delay="0"/>
                                  </p:stCondLst>
                                  <p:childTnLst>
                                    <p:set>
                                      <p:cBhvr>
                                        <p:cTn id="132" dur="1" fill="hold">
                                          <p:stCondLst>
                                            <p:cond delay="0"/>
                                          </p:stCondLst>
                                        </p:cTn>
                                        <p:tgtEl>
                                          <p:spTgt spid="43"/>
                                        </p:tgtEl>
                                        <p:attrNameLst>
                                          <p:attrName>style.visibility</p:attrName>
                                        </p:attrNameLst>
                                      </p:cBhvr>
                                      <p:to>
                                        <p:strVal val="visible"/>
                                      </p:to>
                                    </p:set>
                                    <p:anim calcmode="lin" valueType="num">
                                      <p:cBhvr additive="base">
                                        <p:cTn id="133" dur="500" fill="hold"/>
                                        <p:tgtEl>
                                          <p:spTgt spid="43"/>
                                        </p:tgtEl>
                                        <p:attrNameLst>
                                          <p:attrName>ppt_x</p:attrName>
                                        </p:attrNameLst>
                                      </p:cBhvr>
                                      <p:tavLst>
                                        <p:tav tm="0">
                                          <p:val>
                                            <p:strVal val="#ppt_x"/>
                                          </p:val>
                                        </p:tav>
                                        <p:tav tm="100000">
                                          <p:val>
                                            <p:strVal val="#ppt_x"/>
                                          </p:val>
                                        </p:tav>
                                      </p:tavLst>
                                    </p:anim>
                                    <p:anim calcmode="lin" valueType="num">
                                      <p:cBhvr additive="base">
                                        <p:cTn id="134"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nodeType="clickEffect">
                                  <p:stCondLst>
                                    <p:cond delay="0"/>
                                  </p:stCondLst>
                                  <p:childTnLst>
                                    <p:set>
                                      <p:cBhvr>
                                        <p:cTn id="138" dur="1" fill="hold">
                                          <p:stCondLst>
                                            <p:cond delay="0"/>
                                          </p:stCondLst>
                                        </p:cTn>
                                        <p:tgtEl>
                                          <p:spTgt spid="44"/>
                                        </p:tgtEl>
                                        <p:attrNameLst>
                                          <p:attrName>style.visibility</p:attrName>
                                        </p:attrNameLst>
                                      </p:cBhvr>
                                      <p:to>
                                        <p:strVal val="visible"/>
                                      </p:to>
                                    </p:set>
                                    <p:anim calcmode="lin" valueType="num">
                                      <p:cBhvr additive="base">
                                        <p:cTn id="139" dur="500" fill="hold"/>
                                        <p:tgtEl>
                                          <p:spTgt spid="44"/>
                                        </p:tgtEl>
                                        <p:attrNameLst>
                                          <p:attrName>ppt_x</p:attrName>
                                        </p:attrNameLst>
                                      </p:cBhvr>
                                      <p:tavLst>
                                        <p:tav tm="0">
                                          <p:val>
                                            <p:strVal val="#ppt_x"/>
                                          </p:val>
                                        </p:tav>
                                        <p:tav tm="100000">
                                          <p:val>
                                            <p:strVal val="#ppt_x"/>
                                          </p:val>
                                        </p:tav>
                                      </p:tavLst>
                                    </p:anim>
                                    <p:anim calcmode="lin" valueType="num">
                                      <p:cBhvr additive="base">
                                        <p:cTn id="14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nodeType="clickEffect">
                                  <p:stCondLst>
                                    <p:cond delay="0"/>
                                  </p:stCondLst>
                                  <p:childTnLst>
                                    <p:set>
                                      <p:cBhvr>
                                        <p:cTn id="144" dur="1" fill="hold">
                                          <p:stCondLst>
                                            <p:cond delay="0"/>
                                          </p:stCondLst>
                                        </p:cTn>
                                        <p:tgtEl>
                                          <p:spTgt spid="3"/>
                                        </p:tgtEl>
                                        <p:attrNameLst>
                                          <p:attrName>style.visibility</p:attrName>
                                        </p:attrNameLst>
                                      </p:cBhvr>
                                      <p:to>
                                        <p:strVal val="visible"/>
                                      </p:to>
                                    </p:set>
                                    <p:anim calcmode="lin" valueType="num">
                                      <p:cBhvr additive="base">
                                        <p:cTn id="145" dur="500" fill="hold"/>
                                        <p:tgtEl>
                                          <p:spTgt spid="3"/>
                                        </p:tgtEl>
                                        <p:attrNameLst>
                                          <p:attrName>ppt_x</p:attrName>
                                        </p:attrNameLst>
                                      </p:cBhvr>
                                      <p:tavLst>
                                        <p:tav tm="0">
                                          <p:val>
                                            <p:strVal val="#ppt_x"/>
                                          </p:val>
                                        </p:tav>
                                        <p:tav tm="100000">
                                          <p:val>
                                            <p:strVal val="#ppt_x"/>
                                          </p:val>
                                        </p:tav>
                                      </p:tavLst>
                                    </p:anim>
                                    <p:anim calcmode="lin" valueType="num">
                                      <p:cBhvr additive="base">
                                        <p:cTn id="14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24"/>
                                        </p:tgtEl>
                                        <p:attrNameLst>
                                          <p:attrName>style.visibility</p:attrName>
                                        </p:attrNameLst>
                                      </p:cBhvr>
                                      <p:to>
                                        <p:strVal val="visible"/>
                                      </p:to>
                                    </p:set>
                                    <p:anim calcmode="lin" valueType="num">
                                      <p:cBhvr additive="base">
                                        <p:cTn id="151" dur="500" fill="hold"/>
                                        <p:tgtEl>
                                          <p:spTgt spid="24"/>
                                        </p:tgtEl>
                                        <p:attrNameLst>
                                          <p:attrName>ppt_x</p:attrName>
                                        </p:attrNameLst>
                                      </p:cBhvr>
                                      <p:tavLst>
                                        <p:tav tm="0">
                                          <p:val>
                                            <p:strVal val="#ppt_x"/>
                                          </p:val>
                                        </p:tav>
                                        <p:tav tm="100000">
                                          <p:val>
                                            <p:strVal val="#ppt_x"/>
                                          </p:val>
                                        </p:tav>
                                      </p:tavLst>
                                    </p:anim>
                                    <p:anim calcmode="lin" valueType="num">
                                      <p:cBhvr additive="base">
                                        <p:cTn id="15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nodeType="clickEffect">
                                  <p:stCondLst>
                                    <p:cond delay="0"/>
                                  </p:stCondLst>
                                  <p:childTnLst>
                                    <p:set>
                                      <p:cBhvr>
                                        <p:cTn id="156" dur="1" fill="hold">
                                          <p:stCondLst>
                                            <p:cond delay="0"/>
                                          </p:stCondLst>
                                        </p:cTn>
                                        <p:tgtEl>
                                          <p:spTgt spid="56"/>
                                        </p:tgtEl>
                                        <p:attrNameLst>
                                          <p:attrName>style.visibility</p:attrName>
                                        </p:attrNameLst>
                                      </p:cBhvr>
                                      <p:to>
                                        <p:strVal val="visible"/>
                                      </p:to>
                                    </p:set>
                                    <p:anim calcmode="lin" valueType="num">
                                      <p:cBhvr additive="base">
                                        <p:cTn id="157" dur="500" fill="hold"/>
                                        <p:tgtEl>
                                          <p:spTgt spid="56"/>
                                        </p:tgtEl>
                                        <p:attrNameLst>
                                          <p:attrName>ppt_x</p:attrName>
                                        </p:attrNameLst>
                                      </p:cBhvr>
                                      <p:tavLst>
                                        <p:tav tm="0">
                                          <p:val>
                                            <p:strVal val="#ppt_x"/>
                                          </p:val>
                                        </p:tav>
                                        <p:tav tm="100000">
                                          <p:val>
                                            <p:strVal val="#ppt_x"/>
                                          </p:val>
                                        </p:tav>
                                      </p:tavLst>
                                    </p:anim>
                                    <p:anim calcmode="lin" valueType="num">
                                      <p:cBhvr additive="base">
                                        <p:cTn id="158"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nodeType="clickEffect">
                                  <p:stCondLst>
                                    <p:cond delay="0"/>
                                  </p:stCondLst>
                                  <p:childTnLst>
                                    <p:set>
                                      <p:cBhvr>
                                        <p:cTn id="162" dur="1" fill="hold">
                                          <p:stCondLst>
                                            <p:cond delay="0"/>
                                          </p:stCondLst>
                                        </p:cTn>
                                        <p:tgtEl>
                                          <p:spTgt spid="57"/>
                                        </p:tgtEl>
                                        <p:attrNameLst>
                                          <p:attrName>style.visibility</p:attrName>
                                        </p:attrNameLst>
                                      </p:cBhvr>
                                      <p:to>
                                        <p:strVal val="visible"/>
                                      </p:to>
                                    </p:set>
                                    <p:anim calcmode="lin" valueType="num">
                                      <p:cBhvr additive="base">
                                        <p:cTn id="163" dur="500" fill="hold"/>
                                        <p:tgtEl>
                                          <p:spTgt spid="57"/>
                                        </p:tgtEl>
                                        <p:attrNameLst>
                                          <p:attrName>ppt_x</p:attrName>
                                        </p:attrNameLst>
                                      </p:cBhvr>
                                      <p:tavLst>
                                        <p:tav tm="0">
                                          <p:val>
                                            <p:strVal val="#ppt_x"/>
                                          </p:val>
                                        </p:tav>
                                        <p:tav tm="100000">
                                          <p:val>
                                            <p:strVal val="#ppt_x"/>
                                          </p:val>
                                        </p:tav>
                                      </p:tavLst>
                                    </p:anim>
                                    <p:anim calcmode="lin" valueType="num">
                                      <p:cBhvr additive="base">
                                        <p:cTn id="164"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4" fill="hold" nodeType="clickEffect">
                                  <p:stCondLst>
                                    <p:cond delay="0"/>
                                  </p:stCondLst>
                                  <p:childTnLst>
                                    <p:set>
                                      <p:cBhvr>
                                        <p:cTn id="168" dur="1" fill="hold">
                                          <p:stCondLst>
                                            <p:cond delay="0"/>
                                          </p:stCondLst>
                                        </p:cTn>
                                        <p:tgtEl>
                                          <p:spTgt spid="55"/>
                                        </p:tgtEl>
                                        <p:attrNameLst>
                                          <p:attrName>style.visibility</p:attrName>
                                        </p:attrNameLst>
                                      </p:cBhvr>
                                      <p:to>
                                        <p:strVal val="visible"/>
                                      </p:to>
                                    </p:set>
                                    <p:anim calcmode="lin" valueType="num">
                                      <p:cBhvr additive="base">
                                        <p:cTn id="169" dur="500" fill="hold"/>
                                        <p:tgtEl>
                                          <p:spTgt spid="55"/>
                                        </p:tgtEl>
                                        <p:attrNameLst>
                                          <p:attrName>ppt_x</p:attrName>
                                        </p:attrNameLst>
                                      </p:cBhvr>
                                      <p:tavLst>
                                        <p:tav tm="0">
                                          <p:val>
                                            <p:strVal val="#ppt_x"/>
                                          </p:val>
                                        </p:tav>
                                        <p:tav tm="100000">
                                          <p:val>
                                            <p:strVal val="#ppt_x"/>
                                          </p:val>
                                        </p:tav>
                                      </p:tavLst>
                                    </p:anim>
                                    <p:anim calcmode="lin" valueType="num">
                                      <p:cBhvr additive="base">
                                        <p:cTn id="170"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4" fill="hold" nodeType="clickEffect">
                                  <p:stCondLst>
                                    <p:cond delay="0"/>
                                  </p:stCondLst>
                                  <p:childTnLst>
                                    <p:set>
                                      <p:cBhvr>
                                        <p:cTn id="174" dur="1" fill="hold">
                                          <p:stCondLst>
                                            <p:cond delay="0"/>
                                          </p:stCondLst>
                                        </p:cTn>
                                        <p:tgtEl>
                                          <p:spTgt spid="54"/>
                                        </p:tgtEl>
                                        <p:attrNameLst>
                                          <p:attrName>style.visibility</p:attrName>
                                        </p:attrNameLst>
                                      </p:cBhvr>
                                      <p:to>
                                        <p:strVal val="visible"/>
                                      </p:to>
                                    </p:set>
                                    <p:anim calcmode="lin" valueType="num">
                                      <p:cBhvr additive="base">
                                        <p:cTn id="175" dur="500" fill="hold"/>
                                        <p:tgtEl>
                                          <p:spTgt spid="54"/>
                                        </p:tgtEl>
                                        <p:attrNameLst>
                                          <p:attrName>ppt_x</p:attrName>
                                        </p:attrNameLst>
                                      </p:cBhvr>
                                      <p:tavLst>
                                        <p:tav tm="0">
                                          <p:val>
                                            <p:strVal val="#ppt_x"/>
                                          </p:val>
                                        </p:tav>
                                        <p:tav tm="100000">
                                          <p:val>
                                            <p:strVal val="#ppt_x"/>
                                          </p:val>
                                        </p:tav>
                                      </p:tavLst>
                                    </p:anim>
                                    <p:anim calcmode="lin" valueType="num">
                                      <p:cBhvr additive="base">
                                        <p:cTn id="176"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2" presetClass="entr" presetSubtype="4" fill="hold" nodeType="clickEffect">
                                  <p:stCondLst>
                                    <p:cond delay="0"/>
                                  </p:stCondLst>
                                  <p:childTnLst>
                                    <p:set>
                                      <p:cBhvr>
                                        <p:cTn id="180" dur="1" fill="hold">
                                          <p:stCondLst>
                                            <p:cond delay="0"/>
                                          </p:stCondLst>
                                        </p:cTn>
                                        <p:tgtEl>
                                          <p:spTgt spid="53"/>
                                        </p:tgtEl>
                                        <p:attrNameLst>
                                          <p:attrName>style.visibility</p:attrName>
                                        </p:attrNameLst>
                                      </p:cBhvr>
                                      <p:to>
                                        <p:strVal val="visible"/>
                                      </p:to>
                                    </p:set>
                                    <p:anim calcmode="lin" valueType="num">
                                      <p:cBhvr additive="base">
                                        <p:cTn id="181" dur="500" fill="hold"/>
                                        <p:tgtEl>
                                          <p:spTgt spid="53"/>
                                        </p:tgtEl>
                                        <p:attrNameLst>
                                          <p:attrName>ppt_x</p:attrName>
                                        </p:attrNameLst>
                                      </p:cBhvr>
                                      <p:tavLst>
                                        <p:tav tm="0">
                                          <p:val>
                                            <p:strVal val="#ppt_x"/>
                                          </p:val>
                                        </p:tav>
                                        <p:tav tm="100000">
                                          <p:val>
                                            <p:strVal val="#ppt_x"/>
                                          </p:val>
                                        </p:tav>
                                      </p:tavLst>
                                    </p:anim>
                                    <p:anim calcmode="lin" valueType="num">
                                      <p:cBhvr additive="base">
                                        <p:cTn id="182"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2" presetClass="entr" presetSubtype="4" fill="hold" nodeType="clickEffect">
                                  <p:stCondLst>
                                    <p:cond delay="0"/>
                                  </p:stCondLst>
                                  <p:childTnLst>
                                    <p:set>
                                      <p:cBhvr>
                                        <p:cTn id="186" dur="1" fill="hold">
                                          <p:stCondLst>
                                            <p:cond delay="0"/>
                                          </p:stCondLst>
                                        </p:cTn>
                                        <p:tgtEl>
                                          <p:spTgt spid="52"/>
                                        </p:tgtEl>
                                        <p:attrNameLst>
                                          <p:attrName>style.visibility</p:attrName>
                                        </p:attrNameLst>
                                      </p:cBhvr>
                                      <p:to>
                                        <p:strVal val="visible"/>
                                      </p:to>
                                    </p:set>
                                    <p:anim calcmode="lin" valueType="num">
                                      <p:cBhvr additive="base">
                                        <p:cTn id="187" dur="500" fill="hold"/>
                                        <p:tgtEl>
                                          <p:spTgt spid="52"/>
                                        </p:tgtEl>
                                        <p:attrNameLst>
                                          <p:attrName>ppt_x</p:attrName>
                                        </p:attrNameLst>
                                      </p:cBhvr>
                                      <p:tavLst>
                                        <p:tav tm="0">
                                          <p:val>
                                            <p:strVal val="#ppt_x"/>
                                          </p:val>
                                        </p:tav>
                                        <p:tav tm="100000">
                                          <p:val>
                                            <p:strVal val="#ppt_x"/>
                                          </p:val>
                                        </p:tav>
                                      </p:tavLst>
                                    </p:anim>
                                    <p:anim calcmode="lin" valueType="num">
                                      <p:cBhvr additive="base">
                                        <p:cTn id="188"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2" presetClass="entr" presetSubtype="4" fill="hold" nodeType="clickEffect">
                                  <p:stCondLst>
                                    <p:cond delay="0"/>
                                  </p:stCondLst>
                                  <p:childTnLst>
                                    <p:set>
                                      <p:cBhvr>
                                        <p:cTn id="192" dur="1" fill="hold">
                                          <p:stCondLst>
                                            <p:cond delay="0"/>
                                          </p:stCondLst>
                                        </p:cTn>
                                        <p:tgtEl>
                                          <p:spTgt spid="1037"/>
                                        </p:tgtEl>
                                        <p:attrNameLst>
                                          <p:attrName>style.visibility</p:attrName>
                                        </p:attrNameLst>
                                      </p:cBhvr>
                                      <p:to>
                                        <p:strVal val="visible"/>
                                      </p:to>
                                    </p:set>
                                    <p:anim calcmode="lin" valueType="num">
                                      <p:cBhvr additive="base">
                                        <p:cTn id="193" dur="500" fill="hold"/>
                                        <p:tgtEl>
                                          <p:spTgt spid="1037"/>
                                        </p:tgtEl>
                                        <p:attrNameLst>
                                          <p:attrName>ppt_x</p:attrName>
                                        </p:attrNameLst>
                                      </p:cBhvr>
                                      <p:tavLst>
                                        <p:tav tm="0">
                                          <p:val>
                                            <p:strVal val="#ppt_x"/>
                                          </p:val>
                                        </p:tav>
                                        <p:tav tm="100000">
                                          <p:val>
                                            <p:strVal val="#ppt_x"/>
                                          </p:val>
                                        </p:tav>
                                      </p:tavLst>
                                    </p:anim>
                                    <p:anim calcmode="lin" valueType="num">
                                      <p:cBhvr additive="base">
                                        <p:cTn id="194" dur="500" fill="hold"/>
                                        <p:tgtEl>
                                          <p:spTgt spid="1037"/>
                                        </p:tgtEl>
                                        <p:attrNameLst>
                                          <p:attrName>ppt_y</p:attrName>
                                        </p:attrNameLst>
                                      </p:cBhvr>
                                      <p:tavLst>
                                        <p:tav tm="0">
                                          <p:val>
                                            <p:strVal val="1+#ppt_h/2"/>
                                          </p:val>
                                        </p:tav>
                                        <p:tav tm="100000">
                                          <p:val>
                                            <p:strVal val="#ppt_y"/>
                                          </p:val>
                                        </p:tav>
                                      </p:tavLst>
                                    </p:anim>
                                  </p:childTnLst>
                                </p:cTn>
                              </p:par>
                            </p:childTnLst>
                          </p:cTn>
                        </p:par>
                      </p:childTnLst>
                    </p:cTn>
                  </p:par>
                  <p:par>
                    <p:cTn id="195" fill="hold">
                      <p:stCondLst>
                        <p:cond delay="indefinite"/>
                      </p:stCondLst>
                      <p:childTnLst>
                        <p:par>
                          <p:cTn id="196" fill="hold">
                            <p:stCondLst>
                              <p:cond delay="0"/>
                            </p:stCondLst>
                            <p:childTnLst>
                              <p:par>
                                <p:cTn id="197" presetID="2" presetClass="entr" presetSubtype="4" fill="hold" nodeType="clickEffect">
                                  <p:stCondLst>
                                    <p:cond delay="0"/>
                                  </p:stCondLst>
                                  <p:childTnLst>
                                    <p:set>
                                      <p:cBhvr>
                                        <p:cTn id="198" dur="1" fill="hold">
                                          <p:stCondLst>
                                            <p:cond delay="0"/>
                                          </p:stCondLst>
                                        </p:cTn>
                                        <p:tgtEl>
                                          <p:spTgt spid="1036"/>
                                        </p:tgtEl>
                                        <p:attrNameLst>
                                          <p:attrName>style.visibility</p:attrName>
                                        </p:attrNameLst>
                                      </p:cBhvr>
                                      <p:to>
                                        <p:strVal val="visible"/>
                                      </p:to>
                                    </p:set>
                                    <p:anim calcmode="lin" valueType="num">
                                      <p:cBhvr additive="base">
                                        <p:cTn id="199" dur="500" fill="hold"/>
                                        <p:tgtEl>
                                          <p:spTgt spid="1036"/>
                                        </p:tgtEl>
                                        <p:attrNameLst>
                                          <p:attrName>ppt_x</p:attrName>
                                        </p:attrNameLst>
                                      </p:cBhvr>
                                      <p:tavLst>
                                        <p:tav tm="0">
                                          <p:val>
                                            <p:strVal val="#ppt_x"/>
                                          </p:val>
                                        </p:tav>
                                        <p:tav tm="100000">
                                          <p:val>
                                            <p:strVal val="#ppt_x"/>
                                          </p:val>
                                        </p:tav>
                                      </p:tavLst>
                                    </p:anim>
                                    <p:anim calcmode="lin" valueType="num">
                                      <p:cBhvr additive="base">
                                        <p:cTn id="200" dur="500" fill="hold"/>
                                        <p:tgtEl>
                                          <p:spTgt spid="1036"/>
                                        </p:tgtEl>
                                        <p:attrNameLst>
                                          <p:attrName>ppt_y</p:attrName>
                                        </p:attrNameLst>
                                      </p:cBhvr>
                                      <p:tavLst>
                                        <p:tav tm="0">
                                          <p:val>
                                            <p:strVal val="1+#ppt_h/2"/>
                                          </p:val>
                                        </p:tav>
                                        <p:tav tm="100000">
                                          <p:val>
                                            <p:strVal val="#ppt_y"/>
                                          </p:val>
                                        </p:tav>
                                      </p:tavLst>
                                    </p:anim>
                                  </p:childTnLst>
                                </p:cTn>
                              </p:par>
                            </p:childTnLst>
                          </p:cTn>
                        </p:par>
                      </p:childTnLst>
                    </p:cTn>
                  </p:par>
                  <p:par>
                    <p:cTn id="201" fill="hold">
                      <p:stCondLst>
                        <p:cond delay="indefinite"/>
                      </p:stCondLst>
                      <p:childTnLst>
                        <p:par>
                          <p:cTn id="202" fill="hold">
                            <p:stCondLst>
                              <p:cond delay="0"/>
                            </p:stCondLst>
                            <p:childTnLst>
                              <p:par>
                                <p:cTn id="203" presetID="2" presetClass="entr" presetSubtype="4" fill="hold" grpId="0" nodeType="clickEffect">
                                  <p:stCondLst>
                                    <p:cond delay="0"/>
                                  </p:stCondLst>
                                  <p:childTnLst>
                                    <p:set>
                                      <p:cBhvr>
                                        <p:cTn id="204" dur="1" fill="hold">
                                          <p:stCondLst>
                                            <p:cond delay="0"/>
                                          </p:stCondLst>
                                        </p:cTn>
                                        <p:tgtEl>
                                          <p:spTgt spid="50"/>
                                        </p:tgtEl>
                                        <p:attrNameLst>
                                          <p:attrName>style.visibility</p:attrName>
                                        </p:attrNameLst>
                                      </p:cBhvr>
                                      <p:to>
                                        <p:strVal val="visible"/>
                                      </p:to>
                                    </p:set>
                                    <p:anim calcmode="lin" valueType="num">
                                      <p:cBhvr additive="base">
                                        <p:cTn id="205" dur="500" fill="hold"/>
                                        <p:tgtEl>
                                          <p:spTgt spid="50"/>
                                        </p:tgtEl>
                                        <p:attrNameLst>
                                          <p:attrName>ppt_x</p:attrName>
                                        </p:attrNameLst>
                                      </p:cBhvr>
                                      <p:tavLst>
                                        <p:tav tm="0">
                                          <p:val>
                                            <p:strVal val="#ppt_x"/>
                                          </p:val>
                                        </p:tav>
                                        <p:tav tm="100000">
                                          <p:val>
                                            <p:strVal val="#ppt_x"/>
                                          </p:val>
                                        </p:tav>
                                      </p:tavLst>
                                    </p:anim>
                                    <p:anim calcmode="lin" valueType="num">
                                      <p:cBhvr additive="base">
                                        <p:cTn id="20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207" fill="hold">
                      <p:stCondLst>
                        <p:cond delay="indefinite"/>
                      </p:stCondLst>
                      <p:childTnLst>
                        <p:par>
                          <p:cTn id="208" fill="hold">
                            <p:stCondLst>
                              <p:cond delay="0"/>
                            </p:stCondLst>
                            <p:childTnLst>
                              <p:par>
                                <p:cTn id="209" presetID="2" presetClass="entr" presetSubtype="4" fill="hold" nodeType="clickEffect">
                                  <p:stCondLst>
                                    <p:cond delay="0"/>
                                  </p:stCondLst>
                                  <p:childTnLst>
                                    <p:set>
                                      <p:cBhvr>
                                        <p:cTn id="210" dur="1" fill="hold">
                                          <p:stCondLst>
                                            <p:cond delay="0"/>
                                          </p:stCondLst>
                                        </p:cTn>
                                        <p:tgtEl>
                                          <p:spTgt spid="67"/>
                                        </p:tgtEl>
                                        <p:attrNameLst>
                                          <p:attrName>style.visibility</p:attrName>
                                        </p:attrNameLst>
                                      </p:cBhvr>
                                      <p:to>
                                        <p:strVal val="visible"/>
                                      </p:to>
                                    </p:set>
                                    <p:anim calcmode="lin" valueType="num">
                                      <p:cBhvr additive="base">
                                        <p:cTn id="211" dur="500" fill="hold"/>
                                        <p:tgtEl>
                                          <p:spTgt spid="67"/>
                                        </p:tgtEl>
                                        <p:attrNameLst>
                                          <p:attrName>ppt_x</p:attrName>
                                        </p:attrNameLst>
                                      </p:cBhvr>
                                      <p:tavLst>
                                        <p:tav tm="0">
                                          <p:val>
                                            <p:strVal val="#ppt_x"/>
                                          </p:val>
                                        </p:tav>
                                        <p:tav tm="100000">
                                          <p:val>
                                            <p:strVal val="#ppt_x"/>
                                          </p:val>
                                        </p:tav>
                                      </p:tavLst>
                                    </p:anim>
                                    <p:anim calcmode="lin" valueType="num">
                                      <p:cBhvr additive="base">
                                        <p:cTn id="212"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par>
                    <p:cTn id="213" fill="hold">
                      <p:stCondLst>
                        <p:cond delay="indefinite"/>
                      </p:stCondLst>
                      <p:childTnLst>
                        <p:par>
                          <p:cTn id="214" fill="hold">
                            <p:stCondLst>
                              <p:cond delay="0"/>
                            </p:stCondLst>
                            <p:childTnLst>
                              <p:par>
                                <p:cTn id="215" presetID="2" presetClass="entr" presetSubtype="4" fill="hold" nodeType="clickEffect">
                                  <p:stCondLst>
                                    <p:cond delay="0"/>
                                  </p:stCondLst>
                                  <p:childTnLst>
                                    <p:set>
                                      <p:cBhvr>
                                        <p:cTn id="216" dur="1" fill="hold">
                                          <p:stCondLst>
                                            <p:cond delay="0"/>
                                          </p:stCondLst>
                                        </p:cTn>
                                        <p:tgtEl>
                                          <p:spTgt spid="66"/>
                                        </p:tgtEl>
                                        <p:attrNameLst>
                                          <p:attrName>style.visibility</p:attrName>
                                        </p:attrNameLst>
                                      </p:cBhvr>
                                      <p:to>
                                        <p:strVal val="visible"/>
                                      </p:to>
                                    </p:set>
                                    <p:anim calcmode="lin" valueType="num">
                                      <p:cBhvr additive="base">
                                        <p:cTn id="217" dur="500" fill="hold"/>
                                        <p:tgtEl>
                                          <p:spTgt spid="66"/>
                                        </p:tgtEl>
                                        <p:attrNameLst>
                                          <p:attrName>ppt_x</p:attrName>
                                        </p:attrNameLst>
                                      </p:cBhvr>
                                      <p:tavLst>
                                        <p:tav tm="0">
                                          <p:val>
                                            <p:strVal val="#ppt_x"/>
                                          </p:val>
                                        </p:tav>
                                        <p:tav tm="100000">
                                          <p:val>
                                            <p:strVal val="#ppt_x"/>
                                          </p:val>
                                        </p:tav>
                                      </p:tavLst>
                                    </p:anim>
                                    <p:anim calcmode="lin" valueType="num">
                                      <p:cBhvr additive="base">
                                        <p:cTn id="218"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219" fill="hold">
                      <p:stCondLst>
                        <p:cond delay="indefinite"/>
                      </p:stCondLst>
                      <p:childTnLst>
                        <p:par>
                          <p:cTn id="220" fill="hold">
                            <p:stCondLst>
                              <p:cond delay="0"/>
                            </p:stCondLst>
                            <p:childTnLst>
                              <p:par>
                                <p:cTn id="221" presetID="2" presetClass="entr" presetSubtype="4" fill="hold" nodeType="clickEffect">
                                  <p:stCondLst>
                                    <p:cond delay="0"/>
                                  </p:stCondLst>
                                  <p:childTnLst>
                                    <p:set>
                                      <p:cBhvr>
                                        <p:cTn id="222" dur="1" fill="hold">
                                          <p:stCondLst>
                                            <p:cond delay="0"/>
                                          </p:stCondLst>
                                        </p:cTn>
                                        <p:tgtEl>
                                          <p:spTgt spid="65"/>
                                        </p:tgtEl>
                                        <p:attrNameLst>
                                          <p:attrName>style.visibility</p:attrName>
                                        </p:attrNameLst>
                                      </p:cBhvr>
                                      <p:to>
                                        <p:strVal val="visible"/>
                                      </p:to>
                                    </p:set>
                                    <p:anim calcmode="lin" valueType="num">
                                      <p:cBhvr additive="base">
                                        <p:cTn id="223" dur="500" fill="hold"/>
                                        <p:tgtEl>
                                          <p:spTgt spid="65"/>
                                        </p:tgtEl>
                                        <p:attrNameLst>
                                          <p:attrName>ppt_x</p:attrName>
                                        </p:attrNameLst>
                                      </p:cBhvr>
                                      <p:tavLst>
                                        <p:tav tm="0">
                                          <p:val>
                                            <p:strVal val="#ppt_x"/>
                                          </p:val>
                                        </p:tav>
                                        <p:tav tm="100000">
                                          <p:val>
                                            <p:strVal val="#ppt_x"/>
                                          </p:val>
                                        </p:tav>
                                      </p:tavLst>
                                    </p:anim>
                                    <p:anim calcmode="lin" valueType="num">
                                      <p:cBhvr additive="base">
                                        <p:cTn id="224"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225" fill="hold">
                      <p:stCondLst>
                        <p:cond delay="indefinite"/>
                      </p:stCondLst>
                      <p:childTnLst>
                        <p:par>
                          <p:cTn id="226" fill="hold">
                            <p:stCondLst>
                              <p:cond delay="0"/>
                            </p:stCondLst>
                            <p:childTnLst>
                              <p:par>
                                <p:cTn id="227" presetID="2" presetClass="entr" presetSubtype="4" fill="hold" nodeType="clickEffect">
                                  <p:stCondLst>
                                    <p:cond delay="0"/>
                                  </p:stCondLst>
                                  <p:childTnLst>
                                    <p:set>
                                      <p:cBhvr>
                                        <p:cTn id="228" dur="1" fill="hold">
                                          <p:stCondLst>
                                            <p:cond delay="0"/>
                                          </p:stCondLst>
                                        </p:cTn>
                                        <p:tgtEl>
                                          <p:spTgt spid="64"/>
                                        </p:tgtEl>
                                        <p:attrNameLst>
                                          <p:attrName>style.visibility</p:attrName>
                                        </p:attrNameLst>
                                      </p:cBhvr>
                                      <p:to>
                                        <p:strVal val="visible"/>
                                      </p:to>
                                    </p:set>
                                    <p:anim calcmode="lin" valueType="num">
                                      <p:cBhvr additive="base">
                                        <p:cTn id="229" dur="500" fill="hold"/>
                                        <p:tgtEl>
                                          <p:spTgt spid="64"/>
                                        </p:tgtEl>
                                        <p:attrNameLst>
                                          <p:attrName>ppt_x</p:attrName>
                                        </p:attrNameLst>
                                      </p:cBhvr>
                                      <p:tavLst>
                                        <p:tav tm="0">
                                          <p:val>
                                            <p:strVal val="#ppt_x"/>
                                          </p:val>
                                        </p:tav>
                                        <p:tav tm="100000">
                                          <p:val>
                                            <p:strVal val="#ppt_x"/>
                                          </p:val>
                                        </p:tav>
                                      </p:tavLst>
                                    </p:anim>
                                    <p:anim calcmode="lin" valueType="num">
                                      <p:cBhvr additive="base">
                                        <p:cTn id="230"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231" fill="hold">
                      <p:stCondLst>
                        <p:cond delay="indefinite"/>
                      </p:stCondLst>
                      <p:childTnLst>
                        <p:par>
                          <p:cTn id="232" fill="hold">
                            <p:stCondLst>
                              <p:cond delay="0"/>
                            </p:stCondLst>
                            <p:childTnLst>
                              <p:par>
                                <p:cTn id="233" presetID="2" presetClass="entr" presetSubtype="4" fill="hold" nodeType="clickEffect">
                                  <p:stCondLst>
                                    <p:cond delay="0"/>
                                  </p:stCondLst>
                                  <p:childTnLst>
                                    <p:set>
                                      <p:cBhvr>
                                        <p:cTn id="234" dur="1" fill="hold">
                                          <p:stCondLst>
                                            <p:cond delay="0"/>
                                          </p:stCondLst>
                                        </p:cTn>
                                        <p:tgtEl>
                                          <p:spTgt spid="64"/>
                                        </p:tgtEl>
                                        <p:attrNameLst>
                                          <p:attrName>style.visibility</p:attrName>
                                        </p:attrNameLst>
                                      </p:cBhvr>
                                      <p:to>
                                        <p:strVal val="visible"/>
                                      </p:to>
                                    </p:set>
                                    <p:anim calcmode="lin" valueType="num">
                                      <p:cBhvr additive="base">
                                        <p:cTn id="235" dur="500" fill="hold"/>
                                        <p:tgtEl>
                                          <p:spTgt spid="64"/>
                                        </p:tgtEl>
                                        <p:attrNameLst>
                                          <p:attrName>ppt_x</p:attrName>
                                        </p:attrNameLst>
                                      </p:cBhvr>
                                      <p:tavLst>
                                        <p:tav tm="0">
                                          <p:val>
                                            <p:strVal val="#ppt_x"/>
                                          </p:val>
                                        </p:tav>
                                        <p:tav tm="100000">
                                          <p:val>
                                            <p:strVal val="#ppt_x"/>
                                          </p:val>
                                        </p:tav>
                                      </p:tavLst>
                                    </p:anim>
                                    <p:anim calcmode="lin" valueType="num">
                                      <p:cBhvr additive="base">
                                        <p:cTn id="236"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237" fill="hold">
                      <p:stCondLst>
                        <p:cond delay="indefinite"/>
                      </p:stCondLst>
                      <p:childTnLst>
                        <p:par>
                          <p:cTn id="238" fill="hold">
                            <p:stCondLst>
                              <p:cond delay="0"/>
                            </p:stCondLst>
                            <p:childTnLst>
                              <p:par>
                                <p:cTn id="239" presetID="2" presetClass="entr" presetSubtype="4" fill="hold" nodeType="clickEffect">
                                  <p:stCondLst>
                                    <p:cond delay="0"/>
                                  </p:stCondLst>
                                  <p:childTnLst>
                                    <p:set>
                                      <p:cBhvr>
                                        <p:cTn id="240" dur="1" fill="hold">
                                          <p:stCondLst>
                                            <p:cond delay="0"/>
                                          </p:stCondLst>
                                        </p:cTn>
                                        <p:tgtEl>
                                          <p:spTgt spid="63"/>
                                        </p:tgtEl>
                                        <p:attrNameLst>
                                          <p:attrName>style.visibility</p:attrName>
                                        </p:attrNameLst>
                                      </p:cBhvr>
                                      <p:to>
                                        <p:strVal val="visible"/>
                                      </p:to>
                                    </p:set>
                                    <p:anim calcmode="lin" valueType="num">
                                      <p:cBhvr additive="base">
                                        <p:cTn id="241" dur="500" fill="hold"/>
                                        <p:tgtEl>
                                          <p:spTgt spid="63"/>
                                        </p:tgtEl>
                                        <p:attrNameLst>
                                          <p:attrName>ppt_x</p:attrName>
                                        </p:attrNameLst>
                                      </p:cBhvr>
                                      <p:tavLst>
                                        <p:tav tm="0">
                                          <p:val>
                                            <p:strVal val="#ppt_x"/>
                                          </p:val>
                                        </p:tav>
                                        <p:tav tm="100000">
                                          <p:val>
                                            <p:strVal val="#ppt_x"/>
                                          </p:val>
                                        </p:tav>
                                      </p:tavLst>
                                    </p:anim>
                                    <p:anim calcmode="lin" valueType="num">
                                      <p:cBhvr additive="base">
                                        <p:cTn id="242"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243" fill="hold">
                      <p:stCondLst>
                        <p:cond delay="indefinite"/>
                      </p:stCondLst>
                      <p:childTnLst>
                        <p:par>
                          <p:cTn id="244" fill="hold">
                            <p:stCondLst>
                              <p:cond delay="0"/>
                            </p:stCondLst>
                            <p:childTnLst>
                              <p:par>
                                <p:cTn id="245" presetID="2" presetClass="entr" presetSubtype="4" fill="hold" nodeType="clickEffect">
                                  <p:stCondLst>
                                    <p:cond delay="0"/>
                                  </p:stCondLst>
                                  <p:childTnLst>
                                    <p:set>
                                      <p:cBhvr>
                                        <p:cTn id="246" dur="1" fill="hold">
                                          <p:stCondLst>
                                            <p:cond delay="0"/>
                                          </p:stCondLst>
                                        </p:cTn>
                                        <p:tgtEl>
                                          <p:spTgt spid="62"/>
                                        </p:tgtEl>
                                        <p:attrNameLst>
                                          <p:attrName>style.visibility</p:attrName>
                                        </p:attrNameLst>
                                      </p:cBhvr>
                                      <p:to>
                                        <p:strVal val="visible"/>
                                      </p:to>
                                    </p:set>
                                    <p:anim calcmode="lin" valueType="num">
                                      <p:cBhvr additive="base">
                                        <p:cTn id="247" dur="500" fill="hold"/>
                                        <p:tgtEl>
                                          <p:spTgt spid="62"/>
                                        </p:tgtEl>
                                        <p:attrNameLst>
                                          <p:attrName>ppt_x</p:attrName>
                                        </p:attrNameLst>
                                      </p:cBhvr>
                                      <p:tavLst>
                                        <p:tav tm="0">
                                          <p:val>
                                            <p:strVal val="#ppt_x"/>
                                          </p:val>
                                        </p:tav>
                                        <p:tav tm="100000">
                                          <p:val>
                                            <p:strVal val="#ppt_x"/>
                                          </p:val>
                                        </p:tav>
                                      </p:tavLst>
                                    </p:anim>
                                    <p:anim calcmode="lin" valueType="num">
                                      <p:cBhvr additive="base">
                                        <p:cTn id="248"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249" fill="hold">
                      <p:stCondLst>
                        <p:cond delay="indefinite"/>
                      </p:stCondLst>
                      <p:childTnLst>
                        <p:par>
                          <p:cTn id="250" fill="hold">
                            <p:stCondLst>
                              <p:cond delay="0"/>
                            </p:stCondLst>
                            <p:childTnLst>
                              <p:par>
                                <p:cTn id="251" presetID="2" presetClass="entr" presetSubtype="4" fill="hold" nodeType="clickEffect">
                                  <p:stCondLst>
                                    <p:cond delay="0"/>
                                  </p:stCondLst>
                                  <p:childTnLst>
                                    <p:set>
                                      <p:cBhvr>
                                        <p:cTn id="252" dur="1" fill="hold">
                                          <p:stCondLst>
                                            <p:cond delay="0"/>
                                          </p:stCondLst>
                                        </p:cTn>
                                        <p:tgtEl>
                                          <p:spTgt spid="61"/>
                                        </p:tgtEl>
                                        <p:attrNameLst>
                                          <p:attrName>style.visibility</p:attrName>
                                        </p:attrNameLst>
                                      </p:cBhvr>
                                      <p:to>
                                        <p:strVal val="visible"/>
                                      </p:to>
                                    </p:set>
                                    <p:anim calcmode="lin" valueType="num">
                                      <p:cBhvr additive="base">
                                        <p:cTn id="253" dur="500" fill="hold"/>
                                        <p:tgtEl>
                                          <p:spTgt spid="61"/>
                                        </p:tgtEl>
                                        <p:attrNameLst>
                                          <p:attrName>ppt_x</p:attrName>
                                        </p:attrNameLst>
                                      </p:cBhvr>
                                      <p:tavLst>
                                        <p:tav tm="0">
                                          <p:val>
                                            <p:strVal val="#ppt_x"/>
                                          </p:val>
                                        </p:tav>
                                        <p:tav tm="100000">
                                          <p:val>
                                            <p:strVal val="#ppt_x"/>
                                          </p:val>
                                        </p:tav>
                                      </p:tavLst>
                                    </p:anim>
                                    <p:anim calcmode="lin" valueType="num">
                                      <p:cBhvr additive="base">
                                        <p:cTn id="254"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255" fill="hold">
                      <p:stCondLst>
                        <p:cond delay="indefinite"/>
                      </p:stCondLst>
                      <p:childTnLst>
                        <p:par>
                          <p:cTn id="256" fill="hold">
                            <p:stCondLst>
                              <p:cond delay="0"/>
                            </p:stCondLst>
                            <p:childTnLst>
                              <p:par>
                                <p:cTn id="257" presetID="2" presetClass="entr" presetSubtype="4" fill="hold" nodeType="clickEffect">
                                  <p:stCondLst>
                                    <p:cond delay="0"/>
                                  </p:stCondLst>
                                  <p:childTnLst>
                                    <p:set>
                                      <p:cBhvr>
                                        <p:cTn id="258" dur="1" fill="hold">
                                          <p:stCondLst>
                                            <p:cond delay="0"/>
                                          </p:stCondLst>
                                        </p:cTn>
                                        <p:tgtEl>
                                          <p:spTgt spid="1039"/>
                                        </p:tgtEl>
                                        <p:attrNameLst>
                                          <p:attrName>style.visibility</p:attrName>
                                        </p:attrNameLst>
                                      </p:cBhvr>
                                      <p:to>
                                        <p:strVal val="visible"/>
                                      </p:to>
                                    </p:set>
                                    <p:anim calcmode="lin" valueType="num">
                                      <p:cBhvr additive="base">
                                        <p:cTn id="259" dur="500" fill="hold"/>
                                        <p:tgtEl>
                                          <p:spTgt spid="1039"/>
                                        </p:tgtEl>
                                        <p:attrNameLst>
                                          <p:attrName>ppt_x</p:attrName>
                                        </p:attrNameLst>
                                      </p:cBhvr>
                                      <p:tavLst>
                                        <p:tav tm="0">
                                          <p:val>
                                            <p:strVal val="#ppt_x"/>
                                          </p:val>
                                        </p:tav>
                                        <p:tav tm="100000">
                                          <p:val>
                                            <p:strVal val="#ppt_x"/>
                                          </p:val>
                                        </p:tav>
                                      </p:tavLst>
                                    </p:anim>
                                    <p:anim calcmode="lin" valueType="num">
                                      <p:cBhvr additive="base">
                                        <p:cTn id="260" dur="500" fill="hold"/>
                                        <p:tgtEl>
                                          <p:spTgt spid="1039"/>
                                        </p:tgtEl>
                                        <p:attrNameLst>
                                          <p:attrName>ppt_y</p:attrName>
                                        </p:attrNameLst>
                                      </p:cBhvr>
                                      <p:tavLst>
                                        <p:tav tm="0">
                                          <p:val>
                                            <p:strVal val="1+#ppt_h/2"/>
                                          </p:val>
                                        </p:tav>
                                        <p:tav tm="100000">
                                          <p:val>
                                            <p:strVal val="#ppt_y"/>
                                          </p:val>
                                        </p:tav>
                                      </p:tavLst>
                                    </p:anim>
                                  </p:childTnLst>
                                </p:cTn>
                              </p:par>
                            </p:childTnLst>
                          </p:cTn>
                        </p:par>
                      </p:childTnLst>
                    </p:cTn>
                  </p:par>
                  <p:par>
                    <p:cTn id="261" fill="hold">
                      <p:stCondLst>
                        <p:cond delay="indefinite"/>
                      </p:stCondLst>
                      <p:childTnLst>
                        <p:par>
                          <p:cTn id="262" fill="hold">
                            <p:stCondLst>
                              <p:cond delay="0"/>
                            </p:stCondLst>
                            <p:childTnLst>
                              <p:par>
                                <p:cTn id="263" presetID="2" presetClass="entr" presetSubtype="4" fill="hold" nodeType="clickEffect">
                                  <p:stCondLst>
                                    <p:cond delay="0"/>
                                  </p:stCondLst>
                                  <p:childTnLst>
                                    <p:set>
                                      <p:cBhvr>
                                        <p:cTn id="264" dur="1" fill="hold">
                                          <p:stCondLst>
                                            <p:cond delay="0"/>
                                          </p:stCondLst>
                                        </p:cTn>
                                        <p:tgtEl>
                                          <p:spTgt spid="74"/>
                                        </p:tgtEl>
                                        <p:attrNameLst>
                                          <p:attrName>style.visibility</p:attrName>
                                        </p:attrNameLst>
                                      </p:cBhvr>
                                      <p:to>
                                        <p:strVal val="visible"/>
                                      </p:to>
                                    </p:set>
                                    <p:anim calcmode="lin" valueType="num">
                                      <p:cBhvr additive="base">
                                        <p:cTn id="265" dur="500" fill="hold"/>
                                        <p:tgtEl>
                                          <p:spTgt spid="74"/>
                                        </p:tgtEl>
                                        <p:attrNameLst>
                                          <p:attrName>ppt_x</p:attrName>
                                        </p:attrNameLst>
                                      </p:cBhvr>
                                      <p:tavLst>
                                        <p:tav tm="0">
                                          <p:val>
                                            <p:strVal val="#ppt_x"/>
                                          </p:val>
                                        </p:tav>
                                        <p:tav tm="100000">
                                          <p:val>
                                            <p:strVal val="#ppt_x"/>
                                          </p:val>
                                        </p:tav>
                                      </p:tavLst>
                                    </p:anim>
                                    <p:anim calcmode="lin" valueType="num">
                                      <p:cBhvr additive="base">
                                        <p:cTn id="266"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267" fill="hold">
                      <p:stCondLst>
                        <p:cond delay="indefinite"/>
                      </p:stCondLst>
                      <p:childTnLst>
                        <p:par>
                          <p:cTn id="268" fill="hold">
                            <p:stCondLst>
                              <p:cond delay="0"/>
                            </p:stCondLst>
                            <p:childTnLst>
                              <p:par>
                                <p:cTn id="269" presetID="2" presetClass="entr" presetSubtype="4" fill="hold" nodeType="clickEffect">
                                  <p:stCondLst>
                                    <p:cond delay="0"/>
                                  </p:stCondLst>
                                  <p:childTnLst>
                                    <p:set>
                                      <p:cBhvr>
                                        <p:cTn id="270" dur="1" fill="hold">
                                          <p:stCondLst>
                                            <p:cond delay="0"/>
                                          </p:stCondLst>
                                        </p:cTn>
                                        <p:tgtEl>
                                          <p:spTgt spid="75"/>
                                        </p:tgtEl>
                                        <p:attrNameLst>
                                          <p:attrName>style.visibility</p:attrName>
                                        </p:attrNameLst>
                                      </p:cBhvr>
                                      <p:to>
                                        <p:strVal val="visible"/>
                                      </p:to>
                                    </p:set>
                                    <p:anim calcmode="lin" valueType="num">
                                      <p:cBhvr additive="base">
                                        <p:cTn id="271" dur="500" fill="hold"/>
                                        <p:tgtEl>
                                          <p:spTgt spid="75"/>
                                        </p:tgtEl>
                                        <p:attrNameLst>
                                          <p:attrName>ppt_x</p:attrName>
                                        </p:attrNameLst>
                                      </p:cBhvr>
                                      <p:tavLst>
                                        <p:tav tm="0">
                                          <p:val>
                                            <p:strVal val="#ppt_x"/>
                                          </p:val>
                                        </p:tav>
                                        <p:tav tm="100000">
                                          <p:val>
                                            <p:strVal val="#ppt_x"/>
                                          </p:val>
                                        </p:tav>
                                      </p:tavLst>
                                    </p:anim>
                                    <p:anim calcmode="lin" valueType="num">
                                      <p:cBhvr additive="base">
                                        <p:cTn id="272"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par>
                    <p:cTn id="273" fill="hold">
                      <p:stCondLst>
                        <p:cond delay="indefinite"/>
                      </p:stCondLst>
                      <p:childTnLst>
                        <p:par>
                          <p:cTn id="274" fill="hold">
                            <p:stCondLst>
                              <p:cond delay="0"/>
                            </p:stCondLst>
                            <p:childTnLst>
                              <p:par>
                                <p:cTn id="275" presetID="2" presetClass="entr" presetSubtype="4" fill="hold" nodeType="clickEffect">
                                  <p:stCondLst>
                                    <p:cond delay="0"/>
                                  </p:stCondLst>
                                  <p:childTnLst>
                                    <p:set>
                                      <p:cBhvr>
                                        <p:cTn id="276" dur="1" fill="hold">
                                          <p:stCondLst>
                                            <p:cond delay="0"/>
                                          </p:stCondLst>
                                        </p:cTn>
                                        <p:tgtEl>
                                          <p:spTgt spid="76"/>
                                        </p:tgtEl>
                                        <p:attrNameLst>
                                          <p:attrName>style.visibility</p:attrName>
                                        </p:attrNameLst>
                                      </p:cBhvr>
                                      <p:to>
                                        <p:strVal val="visible"/>
                                      </p:to>
                                    </p:set>
                                    <p:anim calcmode="lin" valueType="num">
                                      <p:cBhvr additive="base">
                                        <p:cTn id="277" dur="500" fill="hold"/>
                                        <p:tgtEl>
                                          <p:spTgt spid="76"/>
                                        </p:tgtEl>
                                        <p:attrNameLst>
                                          <p:attrName>ppt_x</p:attrName>
                                        </p:attrNameLst>
                                      </p:cBhvr>
                                      <p:tavLst>
                                        <p:tav tm="0">
                                          <p:val>
                                            <p:strVal val="#ppt_x"/>
                                          </p:val>
                                        </p:tav>
                                        <p:tav tm="100000">
                                          <p:val>
                                            <p:strVal val="#ppt_x"/>
                                          </p:val>
                                        </p:tav>
                                      </p:tavLst>
                                    </p:anim>
                                    <p:anim calcmode="lin" valueType="num">
                                      <p:cBhvr additive="base">
                                        <p:cTn id="278"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par>
                    <p:cTn id="279" fill="hold">
                      <p:stCondLst>
                        <p:cond delay="indefinite"/>
                      </p:stCondLst>
                      <p:childTnLst>
                        <p:par>
                          <p:cTn id="280" fill="hold">
                            <p:stCondLst>
                              <p:cond delay="0"/>
                            </p:stCondLst>
                            <p:childTnLst>
                              <p:par>
                                <p:cTn id="281" presetID="2" presetClass="entr" presetSubtype="4" fill="hold" nodeType="clickEffect">
                                  <p:stCondLst>
                                    <p:cond delay="0"/>
                                  </p:stCondLst>
                                  <p:childTnLst>
                                    <p:set>
                                      <p:cBhvr>
                                        <p:cTn id="282" dur="1" fill="hold">
                                          <p:stCondLst>
                                            <p:cond delay="0"/>
                                          </p:stCondLst>
                                        </p:cTn>
                                        <p:tgtEl>
                                          <p:spTgt spid="69"/>
                                        </p:tgtEl>
                                        <p:attrNameLst>
                                          <p:attrName>style.visibility</p:attrName>
                                        </p:attrNameLst>
                                      </p:cBhvr>
                                      <p:to>
                                        <p:strVal val="visible"/>
                                      </p:to>
                                    </p:set>
                                    <p:anim calcmode="lin" valueType="num">
                                      <p:cBhvr additive="base">
                                        <p:cTn id="283" dur="500" fill="hold"/>
                                        <p:tgtEl>
                                          <p:spTgt spid="69"/>
                                        </p:tgtEl>
                                        <p:attrNameLst>
                                          <p:attrName>ppt_x</p:attrName>
                                        </p:attrNameLst>
                                      </p:cBhvr>
                                      <p:tavLst>
                                        <p:tav tm="0">
                                          <p:val>
                                            <p:strVal val="#ppt_x"/>
                                          </p:val>
                                        </p:tav>
                                        <p:tav tm="100000">
                                          <p:val>
                                            <p:strVal val="#ppt_x"/>
                                          </p:val>
                                        </p:tav>
                                      </p:tavLst>
                                    </p:anim>
                                    <p:anim calcmode="lin" valueType="num">
                                      <p:cBhvr additive="base">
                                        <p:cTn id="284"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285" fill="hold">
                      <p:stCondLst>
                        <p:cond delay="indefinite"/>
                      </p:stCondLst>
                      <p:childTnLst>
                        <p:par>
                          <p:cTn id="286" fill="hold">
                            <p:stCondLst>
                              <p:cond delay="0"/>
                            </p:stCondLst>
                            <p:childTnLst>
                              <p:par>
                                <p:cTn id="287" presetID="2" presetClass="entr" presetSubtype="4" fill="hold" nodeType="clickEffect">
                                  <p:stCondLst>
                                    <p:cond delay="0"/>
                                  </p:stCondLst>
                                  <p:childTnLst>
                                    <p:set>
                                      <p:cBhvr>
                                        <p:cTn id="288" dur="1" fill="hold">
                                          <p:stCondLst>
                                            <p:cond delay="0"/>
                                          </p:stCondLst>
                                        </p:cTn>
                                        <p:tgtEl>
                                          <p:spTgt spid="68"/>
                                        </p:tgtEl>
                                        <p:attrNameLst>
                                          <p:attrName>style.visibility</p:attrName>
                                        </p:attrNameLst>
                                      </p:cBhvr>
                                      <p:to>
                                        <p:strVal val="visible"/>
                                      </p:to>
                                    </p:set>
                                    <p:anim calcmode="lin" valueType="num">
                                      <p:cBhvr additive="base">
                                        <p:cTn id="289" dur="500" fill="hold"/>
                                        <p:tgtEl>
                                          <p:spTgt spid="68"/>
                                        </p:tgtEl>
                                        <p:attrNameLst>
                                          <p:attrName>ppt_x</p:attrName>
                                        </p:attrNameLst>
                                      </p:cBhvr>
                                      <p:tavLst>
                                        <p:tav tm="0">
                                          <p:val>
                                            <p:strVal val="#ppt_x"/>
                                          </p:val>
                                        </p:tav>
                                        <p:tav tm="100000">
                                          <p:val>
                                            <p:strVal val="#ppt_x"/>
                                          </p:val>
                                        </p:tav>
                                      </p:tavLst>
                                    </p:anim>
                                    <p:anim calcmode="lin" valueType="num">
                                      <p:cBhvr additive="base">
                                        <p:cTn id="290"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par>
                    <p:cTn id="291" fill="hold">
                      <p:stCondLst>
                        <p:cond delay="indefinite"/>
                      </p:stCondLst>
                      <p:childTnLst>
                        <p:par>
                          <p:cTn id="292" fill="hold">
                            <p:stCondLst>
                              <p:cond delay="0"/>
                            </p:stCondLst>
                            <p:childTnLst>
                              <p:par>
                                <p:cTn id="293" presetID="2" presetClass="entr" presetSubtype="4" fill="hold" nodeType="clickEffect">
                                  <p:stCondLst>
                                    <p:cond delay="0"/>
                                  </p:stCondLst>
                                  <p:childTnLst>
                                    <p:set>
                                      <p:cBhvr>
                                        <p:cTn id="294" dur="1" fill="hold">
                                          <p:stCondLst>
                                            <p:cond delay="0"/>
                                          </p:stCondLst>
                                        </p:cTn>
                                        <p:tgtEl>
                                          <p:spTgt spid="73"/>
                                        </p:tgtEl>
                                        <p:attrNameLst>
                                          <p:attrName>style.visibility</p:attrName>
                                        </p:attrNameLst>
                                      </p:cBhvr>
                                      <p:to>
                                        <p:strVal val="visible"/>
                                      </p:to>
                                    </p:set>
                                    <p:anim calcmode="lin" valueType="num">
                                      <p:cBhvr additive="base">
                                        <p:cTn id="295" dur="500" fill="hold"/>
                                        <p:tgtEl>
                                          <p:spTgt spid="73"/>
                                        </p:tgtEl>
                                        <p:attrNameLst>
                                          <p:attrName>ppt_x</p:attrName>
                                        </p:attrNameLst>
                                      </p:cBhvr>
                                      <p:tavLst>
                                        <p:tav tm="0">
                                          <p:val>
                                            <p:strVal val="#ppt_x"/>
                                          </p:val>
                                        </p:tav>
                                        <p:tav tm="100000">
                                          <p:val>
                                            <p:strVal val="#ppt_x"/>
                                          </p:val>
                                        </p:tav>
                                      </p:tavLst>
                                    </p:anim>
                                    <p:anim calcmode="lin" valueType="num">
                                      <p:cBhvr additive="base">
                                        <p:cTn id="296"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par>
                    <p:cTn id="297" fill="hold">
                      <p:stCondLst>
                        <p:cond delay="indefinite"/>
                      </p:stCondLst>
                      <p:childTnLst>
                        <p:par>
                          <p:cTn id="298" fill="hold">
                            <p:stCondLst>
                              <p:cond delay="0"/>
                            </p:stCondLst>
                            <p:childTnLst>
                              <p:par>
                                <p:cTn id="299" presetID="2" presetClass="entr" presetSubtype="4" fill="hold" nodeType="clickEffect">
                                  <p:stCondLst>
                                    <p:cond delay="0"/>
                                  </p:stCondLst>
                                  <p:childTnLst>
                                    <p:set>
                                      <p:cBhvr>
                                        <p:cTn id="300" dur="1" fill="hold">
                                          <p:stCondLst>
                                            <p:cond delay="0"/>
                                          </p:stCondLst>
                                        </p:cTn>
                                        <p:tgtEl>
                                          <p:spTgt spid="72"/>
                                        </p:tgtEl>
                                        <p:attrNameLst>
                                          <p:attrName>style.visibility</p:attrName>
                                        </p:attrNameLst>
                                      </p:cBhvr>
                                      <p:to>
                                        <p:strVal val="visible"/>
                                      </p:to>
                                    </p:set>
                                    <p:anim calcmode="lin" valueType="num">
                                      <p:cBhvr additive="base">
                                        <p:cTn id="301" dur="500" fill="hold"/>
                                        <p:tgtEl>
                                          <p:spTgt spid="72"/>
                                        </p:tgtEl>
                                        <p:attrNameLst>
                                          <p:attrName>ppt_x</p:attrName>
                                        </p:attrNameLst>
                                      </p:cBhvr>
                                      <p:tavLst>
                                        <p:tav tm="0">
                                          <p:val>
                                            <p:strVal val="#ppt_x"/>
                                          </p:val>
                                        </p:tav>
                                        <p:tav tm="100000">
                                          <p:val>
                                            <p:strVal val="#ppt_x"/>
                                          </p:val>
                                        </p:tav>
                                      </p:tavLst>
                                    </p:anim>
                                    <p:anim calcmode="lin" valueType="num">
                                      <p:cBhvr additive="base">
                                        <p:cTn id="302"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par>
                    <p:cTn id="303" fill="hold">
                      <p:stCondLst>
                        <p:cond delay="indefinite"/>
                      </p:stCondLst>
                      <p:childTnLst>
                        <p:par>
                          <p:cTn id="304" fill="hold">
                            <p:stCondLst>
                              <p:cond delay="0"/>
                            </p:stCondLst>
                            <p:childTnLst>
                              <p:par>
                                <p:cTn id="305" presetID="2" presetClass="entr" presetSubtype="4" fill="hold" nodeType="clickEffect">
                                  <p:stCondLst>
                                    <p:cond delay="0"/>
                                  </p:stCondLst>
                                  <p:childTnLst>
                                    <p:set>
                                      <p:cBhvr>
                                        <p:cTn id="306" dur="1" fill="hold">
                                          <p:stCondLst>
                                            <p:cond delay="0"/>
                                          </p:stCondLst>
                                        </p:cTn>
                                        <p:tgtEl>
                                          <p:spTgt spid="71"/>
                                        </p:tgtEl>
                                        <p:attrNameLst>
                                          <p:attrName>style.visibility</p:attrName>
                                        </p:attrNameLst>
                                      </p:cBhvr>
                                      <p:to>
                                        <p:strVal val="visible"/>
                                      </p:to>
                                    </p:set>
                                    <p:anim calcmode="lin" valueType="num">
                                      <p:cBhvr additive="base">
                                        <p:cTn id="307" dur="500" fill="hold"/>
                                        <p:tgtEl>
                                          <p:spTgt spid="71"/>
                                        </p:tgtEl>
                                        <p:attrNameLst>
                                          <p:attrName>ppt_x</p:attrName>
                                        </p:attrNameLst>
                                      </p:cBhvr>
                                      <p:tavLst>
                                        <p:tav tm="0">
                                          <p:val>
                                            <p:strVal val="#ppt_x"/>
                                          </p:val>
                                        </p:tav>
                                        <p:tav tm="100000">
                                          <p:val>
                                            <p:strVal val="#ppt_x"/>
                                          </p:val>
                                        </p:tav>
                                      </p:tavLst>
                                    </p:anim>
                                    <p:anim calcmode="lin" valueType="num">
                                      <p:cBhvr additive="base">
                                        <p:cTn id="308"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par>
                    <p:cTn id="309" fill="hold">
                      <p:stCondLst>
                        <p:cond delay="indefinite"/>
                      </p:stCondLst>
                      <p:childTnLst>
                        <p:par>
                          <p:cTn id="310" fill="hold">
                            <p:stCondLst>
                              <p:cond delay="0"/>
                            </p:stCondLst>
                            <p:childTnLst>
                              <p:par>
                                <p:cTn id="311" presetID="2" presetClass="entr" presetSubtype="4" fill="hold" nodeType="clickEffect">
                                  <p:stCondLst>
                                    <p:cond delay="0"/>
                                  </p:stCondLst>
                                  <p:childTnLst>
                                    <p:set>
                                      <p:cBhvr>
                                        <p:cTn id="312" dur="1" fill="hold">
                                          <p:stCondLst>
                                            <p:cond delay="0"/>
                                          </p:stCondLst>
                                        </p:cTn>
                                        <p:tgtEl>
                                          <p:spTgt spid="70"/>
                                        </p:tgtEl>
                                        <p:attrNameLst>
                                          <p:attrName>style.visibility</p:attrName>
                                        </p:attrNameLst>
                                      </p:cBhvr>
                                      <p:to>
                                        <p:strVal val="visible"/>
                                      </p:to>
                                    </p:set>
                                    <p:anim calcmode="lin" valueType="num">
                                      <p:cBhvr additive="base">
                                        <p:cTn id="313" dur="500" fill="hold"/>
                                        <p:tgtEl>
                                          <p:spTgt spid="70"/>
                                        </p:tgtEl>
                                        <p:attrNameLst>
                                          <p:attrName>ppt_x</p:attrName>
                                        </p:attrNameLst>
                                      </p:cBhvr>
                                      <p:tavLst>
                                        <p:tav tm="0">
                                          <p:val>
                                            <p:strVal val="#ppt_x"/>
                                          </p:val>
                                        </p:tav>
                                        <p:tav tm="100000">
                                          <p:val>
                                            <p:strVal val="#ppt_x"/>
                                          </p:val>
                                        </p:tav>
                                      </p:tavLst>
                                    </p:anim>
                                    <p:anim calcmode="lin" valueType="num">
                                      <p:cBhvr additive="base">
                                        <p:cTn id="314"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315" fill="hold">
                      <p:stCondLst>
                        <p:cond delay="indefinite"/>
                      </p:stCondLst>
                      <p:childTnLst>
                        <p:par>
                          <p:cTn id="316" fill="hold">
                            <p:stCondLst>
                              <p:cond delay="0"/>
                            </p:stCondLst>
                            <p:childTnLst>
                              <p:par>
                                <p:cTn id="317" presetID="2" presetClass="entr" presetSubtype="4" fill="hold" nodeType="clickEffect">
                                  <p:stCondLst>
                                    <p:cond delay="0"/>
                                  </p:stCondLst>
                                  <p:childTnLst>
                                    <p:set>
                                      <p:cBhvr>
                                        <p:cTn id="318" dur="1" fill="hold">
                                          <p:stCondLst>
                                            <p:cond delay="0"/>
                                          </p:stCondLst>
                                        </p:cTn>
                                        <p:tgtEl>
                                          <p:spTgt spid="1038"/>
                                        </p:tgtEl>
                                        <p:attrNameLst>
                                          <p:attrName>style.visibility</p:attrName>
                                        </p:attrNameLst>
                                      </p:cBhvr>
                                      <p:to>
                                        <p:strVal val="visible"/>
                                      </p:to>
                                    </p:set>
                                    <p:anim calcmode="lin" valueType="num">
                                      <p:cBhvr additive="base">
                                        <p:cTn id="319" dur="500" fill="hold"/>
                                        <p:tgtEl>
                                          <p:spTgt spid="1038"/>
                                        </p:tgtEl>
                                        <p:attrNameLst>
                                          <p:attrName>ppt_x</p:attrName>
                                        </p:attrNameLst>
                                      </p:cBhvr>
                                      <p:tavLst>
                                        <p:tav tm="0">
                                          <p:val>
                                            <p:strVal val="#ppt_x"/>
                                          </p:val>
                                        </p:tav>
                                        <p:tav tm="100000">
                                          <p:val>
                                            <p:strVal val="#ppt_x"/>
                                          </p:val>
                                        </p:tav>
                                      </p:tavLst>
                                    </p:anim>
                                    <p:anim calcmode="lin" valueType="num">
                                      <p:cBhvr additive="base">
                                        <p:cTn id="320" dur="500" fill="hold"/>
                                        <p:tgtEl>
                                          <p:spTgt spid="1038"/>
                                        </p:tgtEl>
                                        <p:attrNameLst>
                                          <p:attrName>ppt_y</p:attrName>
                                        </p:attrNameLst>
                                      </p:cBhvr>
                                      <p:tavLst>
                                        <p:tav tm="0">
                                          <p:val>
                                            <p:strVal val="1+#ppt_h/2"/>
                                          </p:val>
                                        </p:tav>
                                        <p:tav tm="100000">
                                          <p:val>
                                            <p:strVal val="#ppt_y"/>
                                          </p:val>
                                        </p:tav>
                                      </p:tavLst>
                                    </p:anim>
                                  </p:childTnLst>
                                </p:cTn>
                              </p:par>
                            </p:childTnLst>
                          </p:cTn>
                        </p:par>
                      </p:childTnLst>
                    </p:cTn>
                  </p:par>
                  <p:par>
                    <p:cTn id="321" fill="hold">
                      <p:stCondLst>
                        <p:cond delay="indefinite"/>
                      </p:stCondLst>
                      <p:childTnLst>
                        <p:par>
                          <p:cTn id="322" fill="hold">
                            <p:stCondLst>
                              <p:cond delay="0"/>
                            </p:stCondLst>
                            <p:childTnLst>
                              <p:par>
                                <p:cTn id="323" presetID="2" presetClass="entr" presetSubtype="4" fill="hold" grpId="0" nodeType="clickEffect">
                                  <p:stCondLst>
                                    <p:cond delay="0"/>
                                  </p:stCondLst>
                                  <p:childTnLst>
                                    <p:set>
                                      <p:cBhvr>
                                        <p:cTn id="324" dur="1" fill="hold">
                                          <p:stCondLst>
                                            <p:cond delay="0"/>
                                          </p:stCondLst>
                                        </p:cTn>
                                        <p:tgtEl>
                                          <p:spTgt spid="59"/>
                                        </p:tgtEl>
                                        <p:attrNameLst>
                                          <p:attrName>style.visibility</p:attrName>
                                        </p:attrNameLst>
                                      </p:cBhvr>
                                      <p:to>
                                        <p:strVal val="visible"/>
                                      </p:to>
                                    </p:set>
                                    <p:anim calcmode="lin" valueType="num">
                                      <p:cBhvr additive="base">
                                        <p:cTn id="325" dur="500" fill="hold"/>
                                        <p:tgtEl>
                                          <p:spTgt spid="59"/>
                                        </p:tgtEl>
                                        <p:attrNameLst>
                                          <p:attrName>ppt_x</p:attrName>
                                        </p:attrNameLst>
                                      </p:cBhvr>
                                      <p:tavLst>
                                        <p:tav tm="0">
                                          <p:val>
                                            <p:strVal val="#ppt_x"/>
                                          </p:val>
                                        </p:tav>
                                        <p:tav tm="100000">
                                          <p:val>
                                            <p:strVal val="#ppt_x"/>
                                          </p:val>
                                        </p:tav>
                                      </p:tavLst>
                                    </p:anim>
                                    <p:anim calcmode="lin" valueType="num">
                                      <p:cBhvr additive="base">
                                        <p:cTn id="326"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327" fill="hold">
                      <p:stCondLst>
                        <p:cond delay="indefinite"/>
                      </p:stCondLst>
                      <p:childTnLst>
                        <p:par>
                          <p:cTn id="328" fill="hold">
                            <p:stCondLst>
                              <p:cond delay="0"/>
                            </p:stCondLst>
                            <p:childTnLst>
                              <p:par>
                                <p:cTn id="329" presetID="2" presetClass="entr" presetSubtype="4" fill="hold" nodeType="clickEffect">
                                  <p:stCondLst>
                                    <p:cond delay="0"/>
                                  </p:stCondLst>
                                  <p:childTnLst>
                                    <p:set>
                                      <p:cBhvr>
                                        <p:cTn id="330" dur="1" fill="hold">
                                          <p:stCondLst>
                                            <p:cond delay="0"/>
                                          </p:stCondLst>
                                        </p:cTn>
                                        <p:tgtEl>
                                          <p:spTgt spid="80"/>
                                        </p:tgtEl>
                                        <p:attrNameLst>
                                          <p:attrName>style.visibility</p:attrName>
                                        </p:attrNameLst>
                                      </p:cBhvr>
                                      <p:to>
                                        <p:strVal val="visible"/>
                                      </p:to>
                                    </p:set>
                                    <p:anim calcmode="lin" valueType="num">
                                      <p:cBhvr additive="base">
                                        <p:cTn id="331" dur="500" fill="hold"/>
                                        <p:tgtEl>
                                          <p:spTgt spid="80"/>
                                        </p:tgtEl>
                                        <p:attrNameLst>
                                          <p:attrName>ppt_x</p:attrName>
                                        </p:attrNameLst>
                                      </p:cBhvr>
                                      <p:tavLst>
                                        <p:tav tm="0">
                                          <p:val>
                                            <p:strVal val="#ppt_x"/>
                                          </p:val>
                                        </p:tav>
                                        <p:tav tm="100000">
                                          <p:val>
                                            <p:strVal val="#ppt_x"/>
                                          </p:val>
                                        </p:tav>
                                      </p:tavLst>
                                    </p:anim>
                                    <p:anim calcmode="lin" valueType="num">
                                      <p:cBhvr additive="base">
                                        <p:cTn id="332"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par>
                    <p:cTn id="333" fill="hold">
                      <p:stCondLst>
                        <p:cond delay="indefinite"/>
                      </p:stCondLst>
                      <p:childTnLst>
                        <p:par>
                          <p:cTn id="334" fill="hold">
                            <p:stCondLst>
                              <p:cond delay="0"/>
                            </p:stCondLst>
                            <p:childTnLst>
                              <p:par>
                                <p:cTn id="335" presetID="2" presetClass="entr" presetSubtype="4" fill="hold" nodeType="clickEffect">
                                  <p:stCondLst>
                                    <p:cond delay="0"/>
                                  </p:stCondLst>
                                  <p:childTnLst>
                                    <p:set>
                                      <p:cBhvr>
                                        <p:cTn id="336" dur="1" fill="hold">
                                          <p:stCondLst>
                                            <p:cond delay="0"/>
                                          </p:stCondLst>
                                        </p:cTn>
                                        <p:tgtEl>
                                          <p:spTgt spid="49"/>
                                        </p:tgtEl>
                                        <p:attrNameLst>
                                          <p:attrName>style.visibility</p:attrName>
                                        </p:attrNameLst>
                                      </p:cBhvr>
                                      <p:to>
                                        <p:strVal val="visible"/>
                                      </p:to>
                                    </p:set>
                                    <p:anim calcmode="lin" valueType="num">
                                      <p:cBhvr additive="base">
                                        <p:cTn id="337" dur="500" fill="hold"/>
                                        <p:tgtEl>
                                          <p:spTgt spid="49"/>
                                        </p:tgtEl>
                                        <p:attrNameLst>
                                          <p:attrName>ppt_x</p:attrName>
                                        </p:attrNameLst>
                                      </p:cBhvr>
                                      <p:tavLst>
                                        <p:tav tm="0">
                                          <p:val>
                                            <p:strVal val="#ppt_x"/>
                                          </p:val>
                                        </p:tav>
                                        <p:tav tm="100000">
                                          <p:val>
                                            <p:strVal val="#ppt_x"/>
                                          </p:val>
                                        </p:tav>
                                      </p:tavLst>
                                    </p:anim>
                                    <p:anim calcmode="lin" valueType="num">
                                      <p:cBhvr additive="base">
                                        <p:cTn id="338"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339" fill="hold">
                      <p:stCondLst>
                        <p:cond delay="indefinite"/>
                      </p:stCondLst>
                      <p:childTnLst>
                        <p:par>
                          <p:cTn id="340" fill="hold">
                            <p:stCondLst>
                              <p:cond delay="0"/>
                            </p:stCondLst>
                            <p:childTnLst>
                              <p:par>
                                <p:cTn id="341" presetID="2" presetClass="entr" presetSubtype="4" fill="hold" nodeType="clickEffect">
                                  <p:stCondLst>
                                    <p:cond delay="0"/>
                                  </p:stCondLst>
                                  <p:childTnLst>
                                    <p:set>
                                      <p:cBhvr>
                                        <p:cTn id="342" dur="1" fill="hold">
                                          <p:stCondLst>
                                            <p:cond delay="0"/>
                                          </p:stCondLst>
                                        </p:cTn>
                                        <p:tgtEl>
                                          <p:spTgt spid="1034"/>
                                        </p:tgtEl>
                                        <p:attrNameLst>
                                          <p:attrName>style.visibility</p:attrName>
                                        </p:attrNameLst>
                                      </p:cBhvr>
                                      <p:to>
                                        <p:strVal val="visible"/>
                                      </p:to>
                                    </p:set>
                                    <p:anim calcmode="lin" valueType="num">
                                      <p:cBhvr additive="base">
                                        <p:cTn id="343" dur="500" fill="hold"/>
                                        <p:tgtEl>
                                          <p:spTgt spid="1034"/>
                                        </p:tgtEl>
                                        <p:attrNameLst>
                                          <p:attrName>ppt_x</p:attrName>
                                        </p:attrNameLst>
                                      </p:cBhvr>
                                      <p:tavLst>
                                        <p:tav tm="0">
                                          <p:val>
                                            <p:strVal val="#ppt_x"/>
                                          </p:val>
                                        </p:tav>
                                        <p:tav tm="100000">
                                          <p:val>
                                            <p:strVal val="#ppt_x"/>
                                          </p:val>
                                        </p:tav>
                                      </p:tavLst>
                                    </p:anim>
                                    <p:anim calcmode="lin" valueType="num">
                                      <p:cBhvr additive="base">
                                        <p:cTn id="344" dur="500" fill="hold"/>
                                        <p:tgtEl>
                                          <p:spTgt spid="1034"/>
                                        </p:tgtEl>
                                        <p:attrNameLst>
                                          <p:attrName>ppt_y</p:attrName>
                                        </p:attrNameLst>
                                      </p:cBhvr>
                                      <p:tavLst>
                                        <p:tav tm="0">
                                          <p:val>
                                            <p:strVal val="1+#ppt_h/2"/>
                                          </p:val>
                                        </p:tav>
                                        <p:tav tm="100000">
                                          <p:val>
                                            <p:strVal val="#ppt_y"/>
                                          </p:val>
                                        </p:tav>
                                      </p:tavLst>
                                    </p:anim>
                                  </p:childTnLst>
                                </p:cTn>
                              </p:par>
                            </p:childTnLst>
                          </p:cTn>
                        </p:par>
                      </p:childTnLst>
                    </p:cTn>
                  </p:par>
                  <p:par>
                    <p:cTn id="345" fill="hold">
                      <p:stCondLst>
                        <p:cond delay="indefinite"/>
                      </p:stCondLst>
                      <p:childTnLst>
                        <p:par>
                          <p:cTn id="346" fill="hold">
                            <p:stCondLst>
                              <p:cond delay="0"/>
                            </p:stCondLst>
                            <p:childTnLst>
                              <p:par>
                                <p:cTn id="347" presetID="2" presetClass="entr" presetSubtype="4" fill="hold" grpId="0" nodeType="clickEffect">
                                  <p:stCondLst>
                                    <p:cond delay="0"/>
                                  </p:stCondLst>
                                  <p:childTnLst>
                                    <p:set>
                                      <p:cBhvr>
                                        <p:cTn id="348" dur="1" fill="hold">
                                          <p:stCondLst>
                                            <p:cond delay="0"/>
                                          </p:stCondLst>
                                        </p:cTn>
                                        <p:tgtEl>
                                          <p:spTgt spid="47"/>
                                        </p:tgtEl>
                                        <p:attrNameLst>
                                          <p:attrName>style.visibility</p:attrName>
                                        </p:attrNameLst>
                                      </p:cBhvr>
                                      <p:to>
                                        <p:strVal val="visible"/>
                                      </p:to>
                                    </p:set>
                                    <p:anim calcmode="lin" valueType="num">
                                      <p:cBhvr additive="base">
                                        <p:cTn id="349" dur="500" fill="hold"/>
                                        <p:tgtEl>
                                          <p:spTgt spid="47"/>
                                        </p:tgtEl>
                                        <p:attrNameLst>
                                          <p:attrName>ppt_x</p:attrName>
                                        </p:attrNameLst>
                                      </p:cBhvr>
                                      <p:tavLst>
                                        <p:tav tm="0">
                                          <p:val>
                                            <p:strVal val="#ppt_x"/>
                                          </p:val>
                                        </p:tav>
                                        <p:tav tm="100000">
                                          <p:val>
                                            <p:strVal val="#ppt_x"/>
                                          </p:val>
                                        </p:tav>
                                      </p:tavLst>
                                    </p:anim>
                                    <p:anim calcmode="lin" valueType="num">
                                      <p:cBhvr additive="base">
                                        <p:cTn id="35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7" grpId="0"/>
      <p:bldP spid="50" grpId="0"/>
      <p:bldP spid="5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Regions affected by change from climate change</a:t>
            </a:r>
            <a:endParaRPr lang="en-AU" dirty="0"/>
          </a:p>
        </p:txBody>
      </p:sp>
      <p:sp>
        <p:nvSpPr>
          <p:cNvPr id="3" name="Content Placeholder 2"/>
          <p:cNvSpPr>
            <a:spLocks noGrp="1"/>
          </p:cNvSpPr>
          <p:nvPr>
            <p:ph idx="1"/>
          </p:nvPr>
        </p:nvSpPr>
        <p:spPr/>
        <p:txBody>
          <a:bodyPr>
            <a:normAutofit fontScale="92500" lnSpcReduction="10000"/>
          </a:bodyPr>
          <a:lstStyle/>
          <a:p>
            <a:r>
              <a:rPr lang="en-AU" sz="2000" dirty="0" smtClean="0"/>
              <a:t>Coral Bleaching - Major coral reef regions are affected by coral bleaching like in the Caribbean or western Atlantic, eastern Pacific, central and western Pacific, Indian Ocean, Arabian Gulf and Red Sea. The continent Asia, Europe, Africa and the Americas on the south eastern regions are most affected with the exception  of the north eastern  region of Australia , the Maldives off the south coast of  Europe and the central islands of the Pacific. </a:t>
            </a:r>
          </a:p>
          <a:p>
            <a:r>
              <a:rPr lang="en-AU" sz="2000" dirty="0" smtClean="0"/>
              <a:t>Thawing of the permafrost- Thawing of permafrost occurs in the tundra biome which are situated on the north most regions of the continents North America, Europe and Asia along the taiga belt. </a:t>
            </a:r>
          </a:p>
          <a:p>
            <a:r>
              <a:rPr lang="en-AU" sz="2000" dirty="0" smtClean="0"/>
              <a:t>Melting of Arctic polar ice – The  only region affected by this is in the Arctic and its surrounding water</a:t>
            </a:r>
          </a:p>
          <a:p>
            <a:r>
              <a:rPr lang="en-AU" sz="2000" dirty="0" smtClean="0"/>
              <a:t>Mountain Pine Beetle infestation -  Huge parts of British Columbia and states like Colorado</a:t>
            </a:r>
          </a:p>
          <a:p>
            <a:r>
              <a:rPr lang="en-AU" sz="2000" dirty="0" smtClean="0"/>
              <a:t>Ocean acidification -  Throughout the world but severely affected areas occurs on the central regions of earth and then it spreads out to the higher latitudes to the polar ends of the Arctic and Antarctic</a:t>
            </a:r>
          </a:p>
          <a:p>
            <a:endParaRPr lang="en-AU" sz="20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i="1" u="sng" dirty="0" smtClean="0"/>
              <a:t>The occurrence of these changes</a:t>
            </a:r>
            <a:endParaRPr lang="en-AU" dirty="0"/>
          </a:p>
        </p:txBody>
      </p:sp>
      <p:sp>
        <p:nvSpPr>
          <p:cNvPr id="3" name="Content Placeholder 2"/>
          <p:cNvSpPr>
            <a:spLocks noGrp="1"/>
          </p:cNvSpPr>
          <p:nvPr>
            <p:ph idx="1"/>
          </p:nvPr>
        </p:nvSpPr>
        <p:spPr>
          <a:xfrm>
            <a:off x="457200" y="1600200"/>
            <a:ext cx="4972056" cy="4686320"/>
          </a:xfrm>
        </p:spPr>
        <p:txBody>
          <a:bodyPr>
            <a:normAutofit fontScale="62500" lnSpcReduction="20000"/>
          </a:bodyPr>
          <a:lstStyle/>
          <a:p>
            <a:r>
              <a:rPr lang="en-AU" b="1" i="1" u="sng" dirty="0" smtClean="0"/>
              <a:t/>
            </a:r>
            <a:br>
              <a:rPr lang="en-AU" b="1" i="1" u="sng" dirty="0" smtClean="0"/>
            </a:br>
            <a:r>
              <a:rPr lang="en-AU" b="1" i="1" u="sng" dirty="0" smtClean="0"/>
              <a:t>Coral Bleaching</a:t>
            </a:r>
            <a:br>
              <a:rPr lang="en-AU" b="1" i="1" u="sng" dirty="0" smtClean="0"/>
            </a:br>
            <a:r>
              <a:rPr lang="en-AU" dirty="0" smtClean="0"/>
              <a:t>The first documented occurrence of effects of climate change occurred during the 1860’s but the mass amount of coral bleaching has occurred recently in 1998, 2002 and 2006 at the Great Barrier Reef. The 1860’s was during the industrial revolution, a time of change in agriculture, manufacturing, mining, transport and technology. These changes have caused a large amount of greenhouse gases into the atmosphere beginning a change reaction of problems associated with greenhouse gases leading to climate change w know today. These high levels of greenhouse gases cause the increased heating and the effects of coral bleaching </a:t>
            </a:r>
          </a:p>
          <a:p>
            <a:endParaRPr lang="en-AU" dirty="0"/>
          </a:p>
        </p:txBody>
      </p:sp>
      <p:pic>
        <p:nvPicPr>
          <p:cNvPr id="29698" name="Picture 1"/>
          <p:cNvPicPr>
            <a:picLocks noChangeAspect="1" noChangeArrowheads="1"/>
          </p:cNvPicPr>
          <p:nvPr/>
        </p:nvPicPr>
        <p:blipFill>
          <a:blip r:embed="rId2" cstate="print"/>
          <a:srcRect/>
          <a:stretch>
            <a:fillRect/>
          </a:stretch>
        </p:blipFill>
        <p:spPr bwMode="auto">
          <a:xfrm>
            <a:off x="5500662" y="2428868"/>
            <a:ext cx="3643338" cy="2129858"/>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4043362" cy="4472005"/>
          </a:xfrm>
        </p:spPr>
        <p:txBody>
          <a:bodyPr>
            <a:normAutofit lnSpcReduction="10000"/>
          </a:bodyPr>
          <a:lstStyle/>
          <a:p>
            <a:r>
              <a:rPr lang="en-AU" b="1" i="1" u="sng" dirty="0" smtClean="0"/>
              <a:t>Melting of the Arctic polar ice</a:t>
            </a:r>
            <a:endParaRPr lang="en-AU" dirty="0" smtClean="0"/>
          </a:p>
          <a:p>
            <a:r>
              <a:rPr lang="en-AU" dirty="0" smtClean="0"/>
              <a:t>The first occurrence in change of Arctic ice pattern of melting and thawing during its seasons was during the 1970’s where</a:t>
            </a:r>
            <a:endParaRPr lang="en-AU" dirty="0"/>
          </a:p>
        </p:txBody>
      </p:sp>
      <p:pic>
        <p:nvPicPr>
          <p:cNvPr id="30722" name="Picture 2"/>
          <p:cNvPicPr>
            <a:picLocks noChangeAspect="1" noChangeArrowheads="1"/>
          </p:cNvPicPr>
          <p:nvPr/>
        </p:nvPicPr>
        <p:blipFill>
          <a:blip r:embed="rId2" cstate="print"/>
          <a:srcRect/>
          <a:stretch>
            <a:fillRect/>
          </a:stretch>
        </p:blipFill>
        <p:spPr bwMode="auto">
          <a:xfrm>
            <a:off x="4648200" y="1857364"/>
            <a:ext cx="4495800" cy="360045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3614734" cy="4525963"/>
          </a:xfrm>
        </p:spPr>
        <p:txBody>
          <a:bodyPr>
            <a:normAutofit lnSpcReduction="10000"/>
          </a:bodyPr>
          <a:lstStyle/>
          <a:p>
            <a:r>
              <a:rPr lang="en-AU" b="1" i="1" u="sng" dirty="0" smtClean="0"/>
              <a:t>Pine Beetle Infestation</a:t>
            </a:r>
            <a:endParaRPr lang="en-AU" dirty="0" smtClean="0"/>
          </a:p>
          <a:p>
            <a:r>
              <a:rPr lang="en-AU" dirty="0" smtClean="0"/>
              <a:t>The first occurrence of pine beetles infestating its new environment the British Columbia during the 1980’s. </a:t>
            </a:r>
          </a:p>
          <a:p>
            <a:endParaRPr lang="en-AU" dirty="0"/>
          </a:p>
        </p:txBody>
      </p:sp>
      <p:pic>
        <p:nvPicPr>
          <p:cNvPr id="31746" name="Picture 2"/>
          <p:cNvPicPr>
            <a:picLocks noChangeAspect="1" noChangeArrowheads="1"/>
          </p:cNvPicPr>
          <p:nvPr/>
        </p:nvPicPr>
        <p:blipFill>
          <a:blip r:embed="rId2" cstate="print"/>
          <a:srcRect/>
          <a:stretch>
            <a:fillRect/>
          </a:stretch>
        </p:blipFill>
        <p:spPr bwMode="auto">
          <a:xfrm>
            <a:off x="4071934" y="1928802"/>
            <a:ext cx="4581525" cy="34290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398</TotalTime>
  <Words>1008</Words>
  <Application>Microsoft Office PowerPoint</Application>
  <PresentationFormat>On-screen Show (4:3)</PresentationFormat>
  <Paragraphs>155</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Slide 1</vt:lpstr>
      <vt:lpstr>Contents Page</vt:lpstr>
      <vt:lpstr>Introduction</vt:lpstr>
      <vt:lpstr>Ecosystems/Habitats affected</vt:lpstr>
      <vt:lpstr>Regions Affected By Coral Bleaching </vt:lpstr>
      <vt:lpstr>Regions affected by change from climate change</vt:lpstr>
      <vt:lpstr>The occurrence of these changes</vt:lpstr>
      <vt:lpstr>Slide 8</vt:lpstr>
      <vt:lpstr>Slide 9</vt:lpstr>
      <vt:lpstr>Slide 10</vt:lpstr>
      <vt:lpstr>Slide 11</vt:lpstr>
      <vt:lpstr>The processes and reasons of the effects to ecosystems and habitats </vt:lpstr>
      <vt:lpstr>Slide 13</vt:lpstr>
      <vt:lpstr>Slide 14</vt:lpstr>
      <vt:lpstr>Slide 15</vt:lpstr>
      <vt:lpstr>Slide 16</vt:lpstr>
      <vt:lpstr>Slide 17</vt:lpstr>
      <vt:lpstr>Slide 18</vt:lpstr>
      <vt:lpstr>Positives and negative impacts</vt:lpstr>
      <vt:lpstr>Slide 20</vt:lpstr>
      <vt:lpstr>Slide 21</vt:lpstr>
      <vt:lpstr>Slide 22</vt:lpstr>
      <vt:lpstr>Slide 23</vt:lpstr>
      <vt:lpstr>Conclusion</vt:lpstr>
      <vt:lpstr>Evaluation and predictions of the problems</vt:lpstr>
      <vt:lpstr>Bibliography</vt:lpstr>
      <vt:lpstr>Slide 27</vt:lpstr>
      <vt:lpstr>Slide 28</vt:lpstr>
      <vt:lpstr>Slide 29</vt:lpstr>
      <vt:lpstr>Slide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Tony Nguyen</dc:creator>
  <cp:lastModifiedBy>Education</cp:lastModifiedBy>
  <cp:revision>46</cp:revision>
  <dcterms:created xsi:type="dcterms:W3CDTF">2010-09-02T06:46:25Z</dcterms:created>
  <dcterms:modified xsi:type="dcterms:W3CDTF">2010-09-16T22:39:22Z</dcterms:modified>
</cp:coreProperties>
</file>